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5"/>
  </p:sldMasterIdLst>
  <p:notesMasterIdLst>
    <p:notesMasterId r:id="rId26"/>
  </p:notesMasterIdLst>
  <p:handoutMasterIdLst>
    <p:handoutMasterId r:id="rId27"/>
  </p:handoutMasterIdLst>
  <p:sldIdLst>
    <p:sldId id="256" r:id="rId6"/>
    <p:sldId id="267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8" r:id="rId16"/>
    <p:sldId id="269" r:id="rId17"/>
    <p:sldId id="270" r:id="rId18"/>
    <p:sldId id="271" r:id="rId19"/>
    <p:sldId id="278" r:id="rId20"/>
    <p:sldId id="273" r:id="rId21"/>
    <p:sldId id="274" r:id="rId22"/>
    <p:sldId id="275" r:id="rId23"/>
    <p:sldId id="276" r:id="rId24"/>
    <p:sldId id="279" r:id="rId25"/>
  </p:sldIdLst>
  <p:sldSz cx="9144000" cy="6858000" type="screen4x3"/>
  <p:notesSz cx="6858000" cy="9144000"/>
  <p:embeddedFontLst>
    <p:embeddedFont>
      <p:font typeface="Frutiger LT Std 55 Roman" panose="020B0602020204020204" pitchFamily="34" charset="0"/>
      <p:regular r:id="rId28"/>
      <p:bold r:id="rId29"/>
      <p:italic r:id="rId30"/>
      <p:boldItalic r:id="rId31"/>
    </p:embeddedFont>
    <p:embeddedFont>
      <p:font typeface="Frutiger LT Std 45 Light" panose="020B0402020204020204" pitchFamily="34" charset="0"/>
      <p:regular r:id="rId32"/>
      <p:bold r:id="rId33"/>
      <p:italic r:id="rId34"/>
      <p:boldItalic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ＭＳ Ｐゴシック" panose="020B0600070205080204" pitchFamily="34" charset="-128"/>
      <p:regular r:id="rId40"/>
    </p:embeddedFont>
  </p:embeddedFontLst>
  <p:defaultTextStyle>
    <a:defPPr>
      <a:defRPr lang="nl-NL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46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42E8"/>
    <a:srgbClr val="25167A"/>
    <a:srgbClr val="9FA4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 autoAdjust="0"/>
    <p:restoredTop sz="96271" autoAdjust="0"/>
  </p:normalViewPr>
  <p:slideViewPr>
    <p:cSldViewPr snapToGrid="0" snapToObjects="1">
      <p:cViewPr varScale="1">
        <p:scale>
          <a:sx n="130" d="100"/>
          <a:sy n="130" d="100"/>
        </p:scale>
        <p:origin x="588" y="76"/>
      </p:cViewPr>
      <p:guideLst>
        <p:guide orient="horz" pos="2160"/>
        <p:guide pos="2880"/>
        <p:guide pos="46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font" Target="fonts/font7.fntdata"/><Relationship Id="rId42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2.fntdata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4.fntdata"/><Relationship Id="rId44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 dirty="0">
              <a:latin typeface="Frutiger LT Std 45 Light" charset="0"/>
            </a:endParaRP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18153E2-5A23-9C4B-ABFD-85C34EE68D2E}" type="datetime1">
              <a:rPr lang="nl-NL">
                <a:latin typeface="Frutiger LT Std 45 Light" charset="0"/>
              </a:rPr>
              <a:pPr>
                <a:defRPr/>
              </a:pPr>
              <a:t>20-4-2017</a:t>
            </a:fld>
            <a:endParaRPr lang="nl-NL" dirty="0">
              <a:latin typeface="Frutiger LT Std 45 Light" charset="0"/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 dirty="0">
              <a:latin typeface="Frutiger LT Std 45 Light" charset="0"/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95A4000-AB18-BA45-8B08-03F3A0050F12}" type="slidenum">
              <a:rPr lang="nl-NL">
                <a:latin typeface="Frutiger LT Std 45 Light" charset="0"/>
              </a:rPr>
              <a:pPr>
                <a:defRPr/>
              </a:pPr>
              <a:t>‹#›</a:t>
            </a:fld>
            <a:endParaRPr lang="nl-NL" dirty="0">
              <a:latin typeface="Frutiger LT Std 45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92389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wmf>
</file>

<file path=ppt/media/image16.png>
</file>

<file path=ppt/media/image17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Frutiger LT Std 45 Light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Frutiger LT Std 45 Light" charset="0"/>
                <a:ea typeface="+mn-ea"/>
                <a:cs typeface="+mn-cs"/>
              </a:defRPr>
            </a:lvl1pPr>
          </a:lstStyle>
          <a:p>
            <a:pPr>
              <a:defRPr/>
            </a:pPr>
            <a:fld id="{3178DF84-B348-DA4D-9998-A76BB457FE31}" type="datetime1">
              <a:rPr lang="nl-NL" smtClean="0"/>
              <a:pPr>
                <a:defRPr/>
              </a:pPr>
              <a:t>20-4-2017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nl-NL" noProof="0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 err="1"/>
              <a:t>Klik</a:t>
            </a:r>
            <a:r>
              <a:rPr lang="en-US" noProof="0" dirty="0"/>
              <a:t> om de </a:t>
            </a:r>
            <a:r>
              <a:rPr lang="en-US" noProof="0" dirty="0" err="1"/>
              <a:t>tekststijl</a:t>
            </a:r>
            <a:r>
              <a:rPr lang="en-US" noProof="0" dirty="0"/>
              <a:t> van het model </a:t>
            </a:r>
            <a:r>
              <a:rPr lang="en-US" noProof="0" dirty="0" err="1"/>
              <a:t>te</a:t>
            </a:r>
            <a:r>
              <a:rPr lang="en-US" noProof="0" dirty="0"/>
              <a:t> </a:t>
            </a:r>
            <a:r>
              <a:rPr lang="en-US" noProof="0" dirty="0" err="1"/>
              <a:t>bewerken</a:t>
            </a:r>
            <a:endParaRPr lang="en-US" noProof="0" dirty="0"/>
          </a:p>
          <a:p>
            <a:pPr lvl="1"/>
            <a:r>
              <a:rPr lang="en-US" noProof="0" dirty="0" err="1"/>
              <a:t>Tweede</a:t>
            </a:r>
            <a:r>
              <a:rPr lang="en-US" noProof="0" dirty="0"/>
              <a:t> </a:t>
            </a:r>
            <a:r>
              <a:rPr lang="en-US" noProof="0" dirty="0" err="1"/>
              <a:t>niveau</a:t>
            </a:r>
            <a:endParaRPr lang="en-US" noProof="0" dirty="0"/>
          </a:p>
          <a:p>
            <a:pPr lvl="2"/>
            <a:r>
              <a:rPr lang="en-US" noProof="0" dirty="0" err="1"/>
              <a:t>Derde</a:t>
            </a:r>
            <a:r>
              <a:rPr lang="en-US" noProof="0" dirty="0"/>
              <a:t> </a:t>
            </a:r>
            <a:r>
              <a:rPr lang="en-US" noProof="0" dirty="0" err="1"/>
              <a:t>niveau</a:t>
            </a:r>
            <a:endParaRPr lang="en-US" noProof="0" dirty="0"/>
          </a:p>
          <a:p>
            <a:pPr lvl="3"/>
            <a:r>
              <a:rPr lang="en-US" noProof="0" dirty="0" err="1"/>
              <a:t>Vierde</a:t>
            </a:r>
            <a:r>
              <a:rPr lang="en-US" noProof="0" dirty="0"/>
              <a:t> </a:t>
            </a:r>
            <a:r>
              <a:rPr lang="en-US" noProof="0" dirty="0" err="1"/>
              <a:t>niveau</a:t>
            </a:r>
            <a:endParaRPr lang="en-US" noProof="0" dirty="0"/>
          </a:p>
          <a:p>
            <a:pPr lvl="4"/>
            <a:r>
              <a:rPr lang="en-US" noProof="0" dirty="0" err="1"/>
              <a:t>Vijfde</a:t>
            </a:r>
            <a:r>
              <a:rPr lang="en-US" noProof="0" dirty="0"/>
              <a:t> </a:t>
            </a:r>
            <a:r>
              <a:rPr lang="en-US" noProof="0" dirty="0" err="1"/>
              <a:t>niveau</a:t>
            </a:r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Frutiger LT Std 45 Light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Frutiger LT Std 45 Light" charset="0"/>
                <a:ea typeface="+mn-ea"/>
                <a:cs typeface="+mn-cs"/>
              </a:defRPr>
            </a:lvl1pPr>
          </a:lstStyle>
          <a:p>
            <a:pPr>
              <a:defRPr/>
            </a:pPr>
            <a:fld id="{BF9849F0-B82A-A442-AB4B-EDB93AD1F2DC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087096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Frutiger LT Std 45 Light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Frutiger LT Std 45 Light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Frutiger LT Std 45 Light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Frutiger LT Std 45 Light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Frutiger LT Std 45 Light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FC7C3DF5-DEF4-4721-9612-B8D8BF305AA9}" type="slidenum">
              <a:rPr lang="en-US" altLang="nl-NL" smtClean="0">
                <a:latin typeface="Frutiger LT Std 55 Roman" panose="020B0602020204020204" pitchFamily="34" charset="0"/>
              </a:rPr>
              <a:pPr/>
              <a:t>3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>
              <a:latin typeface="Frutiger LT Std 55 Roman" panose="020B0602020204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272216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AEDBD196-2E8C-4879-B52A-15E1B95BB65F}" type="slidenum">
              <a:rPr lang="en-US" altLang="nl-NL" smtClean="0">
                <a:latin typeface="Frutiger LT Std 55 Roman" panose="020B0602020204020204" pitchFamily="34" charset="0"/>
              </a:rPr>
              <a:pPr/>
              <a:t>16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nl-NL" altLang="nl-NL" dirty="0">
                <a:latin typeface="Frutiger LT Std 55 Roman" panose="020B0602020204020204" pitchFamily="34" charset="0"/>
                <a:ea typeface="ＭＳ Ｐゴシック" panose="020B0600070205080204" pitchFamily="34" charset="-128"/>
              </a:rPr>
              <a:t>Gravity zou ook een vector kunnen zijn inderdaad</a:t>
            </a:r>
          </a:p>
        </p:txBody>
      </p:sp>
    </p:spTree>
    <p:extLst>
      <p:ext uri="{BB962C8B-B14F-4D97-AF65-F5344CB8AC3E}">
        <p14:creationId xmlns:p14="http://schemas.microsoft.com/office/powerpoint/2010/main" val="422236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EC6BF25D-15DC-42C1-BCAA-54285AA8D58F}" type="slidenum">
              <a:rPr lang="en-US" altLang="nl-NL" smtClean="0">
                <a:latin typeface="Frutiger LT Std 55 Roman" panose="020B0602020204020204" pitchFamily="34" charset="0"/>
              </a:rPr>
              <a:pPr/>
              <a:t>17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>
              <a:latin typeface="Frutiger LT Std 55 Roman" panose="020B0602020204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65287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CE00B595-B532-46A2-8A94-8BB91BCF2B3D}" type="slidenum">
              <a:rPr lang="en-US" altLang="nl-NL" smtClean="0">
                <a:latin typeface="Frutiger LT Std 55 Roman" panose="020B0602020204020204" pitchFamily="34" charset="0"/>
              </a:rPr>
              <a:pPr/>
              <a:t>18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>
              <a:latin typeface="Frutiger LT Std 55 Roman" panose="020B0602020204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03520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50EC77C8-5F46-4F5F-8F7C-FDF85BEB32E4}" type="slidenum">
              <a:rPr lang="en-US" altLang="nl-NL" smtClean="0">
                <a:latin typeface="Frutiger LT Std 55 Roman" panose="020B0602020204020204" pitchFamily="34" charset="0"/>
              </a:rPr>
              <a:pPr/>
              <a:t>19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>
              <a:latin typeface="Frutiger LT Std 55 Roman" panose="020B0602020204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65674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jdelijke aanduiding voor dia-afbeelding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243" name="Tijdelijke aanduiding voor notiti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nl-NL" altLang="nl-NL" dirty="0">
                <a:latin typeface="Frutiger LT Std 55 Roman" panose="020B0602020204020204" pitchFamily="34" charset="0"/>
                <a:ea typeface="ＭＳ Ｐゴシック" panose="020B0600070205080204" pitchFamily="34" charset="-128"/>
              </a:rPr>
              <a:t>Ja dat werkt echt!</a:t>
            </a:r>
          </a:p>
        </p:txBody>
      </p:sp>
      <p:sp>
        <p:nvSpPr>
          <p:cNvPr id="10244" name="Tijdelijke aanduiding voor dianumm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2ABF3727-CA40-4000-9F81-5E9B8491DDF6}" type="slidenum">
              <a:rPr lang="en-US" altLang="nl-NL" smtClean="0">
                <a:latin typeface="Frutiger LT Std 55 Roman" panose="020B0602020204020204" pitchFamily="34" charset="0"/>
              </a:rPr>
              <a:pPr/>
              <a:t>6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758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52768F71-4B26-4B13-8081-E14D377C579B}" type="slidenum">
              <a:rPr lang="en-US" altLang="nl-NL" smtClean="0">
                <a:latin typeface="Frutiger LT Std 55 Roman" panose="020B0602020204020204" pitchFamily="34" charset="0"/>
              </a:rPr>
              <a:pPr/>
              <a:t>7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>
              <a:latin typeface="Frutiger LT Std 55 Roman" panose="020B0602020204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34305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5980E307-47B0-419F-B611-135423E1D2AA}" type="slidenum">
              <a:rPr lang="en-US" altLang="nl-NL" smtClean="0">
                <a:latin typeface="Frutiger LT Std 55 Roman" panose="020B0602020204020204" pitchFamily="34" charset="0"/>
              </a:rPr>
              <a:pPr/>
              <a:t>8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14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>
              <a:latin typeface="Frutiger LT Std 55 Roman" panose="020B0602020204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36777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5624D3C8-BAC8-4144-82AD-6B01E5112086}" type="slidenum">
              <a:rPr lang="en-US" altLang="nl-NL" smtClean="0">
                <a:latin typeface="Frutiger LT Std 55 Roman" panose="020B0602020204020204" pitchFamily="34" charset="0"/>
              </a:rPr>
              <a:pPr/>
              <a:t>9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>
              <a:latin typeface="Frutiger LT Std 55 Roman" panose="020B0602020204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0838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D6E646EA-938D-48F7-B113-7B092ABAA5B1}" type="slidenum">
              <a:rPr lang="en-US" altLang="nl-NL" smtClean="0">
                <a:latin typeface="Frutiger LT Std 55 Roman" panose="020B0602020204020204" pitchFamily="34" charset="0"/>
              </a:rPr>
              <a:pPr/>
              <a:t>11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>
              <a:latin typeface="Frutiger LT Std 55 Roman" panose="020B0602020204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00726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CEAFAF98-AE68-45BC-ADE5-EC860D02743A}" type="slidenum">
              <a:rPr lang="en-US" altLang="nl-NL" smtClean="0">
                <a:latin typeface="Frutiger LT Std 55 Roman" panose="020B0602020204020204" pitchFamily="34" charset="0"/>
              </a:rPr>
              <a:pPr/>
              <a:t>12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nl-NL" altLang="nl-NL" dirty="0">
                <a:latin typeface="Frutiger LT Std 55 Roman" panose="020B0602020204020204" pitchFamily="34" charset="0"/>
                <a:ea typeface="ＭＳ Ｐゴシック" panose="020B0600070205080204" pitchFamily="34" charset="-128"/>
              </a:rPr>
              <a:t>Via GameEnvironment.Screen kom je bij de dimensies van het scherm</a:t>
            </a:r>
          </a:p>
        </p:txBody>
      </p:sp>
    </p:spTree>
    <p:extLst>
      <p:ext uri="{BB962C8B-B14F-4D97-AF65-F5344CB8AC3E}">
        <p14:creationId xmlns:p14="http://schemas.microsoft.com/office/powerpoint/2010/main" val="1709711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78643499-D99C-483C-B360-990F19314728}" type="slidenum">
              <a:rPr lang="en-US" altLang="nl-NL" smtClean="0">
                <a:latin typeface="Frutiger LT Std 55 Roman" panose="020B0602020204020204" pitchFamily="34" charset="0"/>
              </a:rPr>
              <a:pPr/>
              <a:t>13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>
              <a:latin typeface="Frutiger LT Std 55 Roman" panose="020B0602020204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8864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fld id="{751A81AD-7BE4-464C-9A9B-6B0A16CED906}" type="slidenum">
              <a:rPr lang="en-US" altLang="nl-NL" smtClean="0">
                <a:latin typeface="Frutiger LT Std 55 Roman" panose="020B0602020204020204" pitchFamily="34" charset="0"/>
              </a:rPr>
              <a:pPr/>
              <a:t>14</a:t>
            </a:fld>
            <a:endParaRPr lang="en-US" altLang="nl-NL" dirty="0">
              <a:latin typeface="Frutiger LT Std 55 Roman" panose="020B0602020204020204" pitchFamily="34" charset="0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>
              <a:latin typeface="Frutiger LT Std 55 Roman" panose="020B0602020204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27787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0000" y="1156059"/>
            <a:ext cx="7772400" cy="1470025"/>
          </a:xfrm>
        </p:spPr>
        <p:txBody>
          <a:bodyPr anchor="b" anchorCtr="0"/>
          <a:lstStyle>
            <a:lvl1pPr>
              <a:defRPr b="1" i="0">
                <a:latin typeface="Frutiger LT Std 55 Roman" panose="020B0602020204020204" pitchFamily="34" charset="0"/>
                <a:ea typeface="Frutiger LT Std 55 Roman" panose="020B0602020204020204" pitchFamily="34" charset="0"/>
                <a:cs typeface="Frutiger LT Std 55 Roman" panose="020B0602020204020204" pitchFamily="34" charset="0"/>
              </a:defRPr>
            </a:lvl1pPr>
          </a:lstStyle>
          <a:p>
            <a:r>
              <a:rPr lang="en-US" dirty="0" err="1"/>
              <a:t>Titelstijl</a:t>
            </a:r>
            <a:r>
              <a:rPr lang="en-US" dirty="0"/>
              <a:t> van model </a:t>
            </a:r>
            <a:r>
              <a:rPr lang="en-US" dirty="0" err="1"/>
              <a:t>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360596" y="2626084"/>
            <a:ext cx="7771803" cy="941544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noProof="0" dirty="0"/>
              <a:t>Klik om de titelstijl van het model te bewerken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771" y="4695362"/>
            <a:ext cx="3026229" cy="21626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  <p:sp>
        <p:nvSpPr>
          <p:cNvPr id="8" name="Subtitel 2"/>
          <p:cNvSpPr txBox="1">
            <a:spLocks/>
          </p:cNvSpPr>
          <p:nvPr userDrawn="1"/>
        </p:nvSpPr>
        <p:spPr bwMode="auto">
          <a:xfrm>
            <a:off x="338228" y="6226628"/>
            <a:ext cx="3352029" cy="471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defTabSz="457200" rtl="0" fontAlgn="base">
              <a:spcBef>
                <a:spcPct val="20000"/>
              </a:spcBef>
              <a:spcAft>
                <a:spcPct val="0"/>
              </a:spcAft>
              <a:buFont typeface="Arial"/>
              <a:buNone/>
              <a:defRPr sz="2400" kern="1200" cap="none" baseline="0">
                <a:solidFill>
                  <a:schemeClr val="bg1"/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1pPr>
            <a:lvl2pPr marL="4572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2pPr>
            <a:lvl3pPr marL="9144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3pPr>
            <a:lvl4pPr marL="13716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4pPr>
            <a:lvl5pPr marL="18288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150" dirty="0">
                <a:solidFill>
                  <a:srgbClr val="4F42E8"/>
                </a:solidFill>
              </a:rPr>
              <a:t>CREATING TOMORROW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G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8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 GD">
    <p:bg>
      <p:bgPr>
        <a:solidFill>
          <a:srgbClr val="4F42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800">
                <a:solidFill>
                  <a:schemeClr val="bg1"/>
                </a:solidFill>
              </a:defRPr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>
                <a:solidFill>
                  <a:schemeClr val="bg1"/>
                </a:solidFill>
              </a:defRPr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>
                <a:solidFill>
                  <a:schemeClr val="bg1"/>
                </a:solidFill>
              </a:defRPr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101" y="433537"/>
            <a:ext cx="1230482" cy="4310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85" y="324678"/>
            <a:ext cx="1904229" cy="25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22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en object GD">
    <p:bg>
      <p:bgPr>
        <a:gradFill>
          <a:gsLst>
            <a:gs pos="0">
              <a:srgbClr val="4F42E8"/>
            </a:gs>
            <a:gs pos="20000">
              <a:srgbClr val="25167A"/>
            </a:gs>
            <a:gs pos="80000">
              <a:srgbClr val="25167A"/>
            </a:gs>
            <a:gs pos="100000">
              <a:srgbClr val="4F42E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800">
                <a:solidFill>
                  <a:schemeClr val="bg1"/>
                </a:solidFill>
              </a:defRPr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>
                <a:solidFill>
                  <a:schemeClr val="bg1"/>
                </a:solidFill>
              </a:defRPr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>
                <a:solidFill>
                  <a:schemeClr val="bg1"/>
                </a:solidFill>
              </a:defRPr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101" y="433537"/>
            <a:ext cx="1230482" cy="4310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85" y="324678"/>
            <a:ext cx="1904229" cy="25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0618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8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0000" y="1266582"/>
            <a:ext cx="7772400" cy="1362075"/>
          </a:xfrm>
        </p:spPr>
        <p:txBody>
          <a:bodyPr anchor="b" anchorCtr="0"/>
          <a:lstStyle>
            <a:lvl1pPr algn="l">
              <a:defRPr sz="3200" b="0" cap="all"/>
            </a:lvl1pPr>
          </a:lstStyle>
          <a:p>
            <a:r>
              <a:rPr lang="nl-NL" noProof="0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60000" y="2659949"/>
            <a:ext cx="7772400" cy="1500187"/>
          </a:xfrm>
        </p:spPr>
        <p:txBody>
          <a:bodyPr tIns="0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</p:txBody>
      </p:sp>
      <p:pic>
        <p:nvPicPr>
          <p:cNvPr id="4" name="Picture 3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ekop">
    <p:bg>
      <p:bgPr>
        <a:solidFill>
          <a:srgbClr val="4F42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0000" y="1266582"/>
            <a:ext cx="7772400" cy="1362075"/>
          </a:xfrm>
        </p:spPr>
        <p:txBody>
          <a:bodyPr anchor="b" anchorCtr="0">
            <a:normAutofit/>
          </a:bodyPr>
          <a:lstStyle>
            <a:lvl1pPr algn="l">
              <a:defRPr sz="3600" b="0" cap="all"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60000" y="2659949"/>
            <a:ext cx="7772400" cy="1500187"/>
          </a:xfrm>
        </p:spPr>
        <p:txBody>
          <a:bodyPr tIns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101" y="433537"/>
            <a:ext cx="1230482" cy="4310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85" y="324678"/>
            <a:ext cx="1904229" cy="25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987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ekop">
    <p:bg>
      <p:bgPr>
        <a:gradFill>
          <a:gsLst>
            <a:gs pos="0">
              <a:srgbClr val="4F42E8"/>
            </a:gs>
            <a:gs pos="20000">
              <a:srgbClr val="25167A"/>
            </a:gs>
            <a:gs pos="80000">
              <a:srgbClr val="25167A"/>
            </a:gs>
            <a:gs pos="100000">
              <a:srgbClr val="4F42E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0000" y="1266582"/>
            <a:ext cx="7772400" cy="1362075"/>
          </a:xfrm>
        </p:spPr>
        <p:txBody>
          <a:bodyPr anchor="b" anchorCtr="0">
            <a:normAutofit/>
          </a:bodyPr>
          <a:lstStyle>
            <a:lvl1pPr algn="l">
              <a:defRPr sz="3600" b="0" cap="all"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60000" y="2659949"/>
            <a:ext cx="7772400" cy="1500187"/>
          </a:xfrm>
        </p:spPr>
        <p:txBody>
          <a:bodyPr tIns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101" y="433537"/>
            <a:ext cx="1230482" cy="4310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85" y="324678"/>
            <a:ext cx="1904229" cy="25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3351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Titelstijl</a:t>
            </a:r>
            <a:r>
              <a:rPr lang="en-US" dirty="0"/>
              <a:t> van model </a:t>
            </a:r>
            <a:r>
              <a:rPr lang="en-US" dirty="0" err="1"/>
              <a:t>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20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>
          <a:xfrm>
            <a:off x="7962537" y="6124575"/>
            <a:ext cx="627063" cy="365125"/>
          </a:xfrm>
        </p:spPr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 BI&amp;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20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 S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20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Blauw">
    <p:bg>
      <p:bgPr>
        <a:solidFill>
          <a:srgbClr val="4F42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0000" y="1156059"/>
            <a:ext cx="7772400" cy="1470025"/>
          </a:xfrm>
        </p:spPr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360596" y="2626084"/>
            <a:ext cx="7771803" cy="941544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noProof="0" dirty="0"/>
              <a:t>Klik om de titelstijl van het model te bewerken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101" y="433537"/>
            <a:ext cx="1230482" cy="4310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086" y="3848707"/>
            <a:ext cx="2579914" cy="3009293"/>
          </a:xfrm>
          <a:prstGeom prst="rect">
            <a:avLst/>
          </a:prstGeom>
        </p:spPr>
      </p:pic>
      <p:sp>
        <p:nvSpPr>
          <p:cNvPr id="6" name="Subtitel 2"/>
          <p:cNvSpPr txBox="1">
            <a:spLocks/>
          </p:cNvSpPr>
          <p:nvPr userDrawn="1"/>
        </p:nvSpPr>
        <p:spPr bwMode="auto">
          <a:xfrm>
            <a:off x="338228" y="6226628"/>
            <a:ext cx="3352029" cy="471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defTabSz="457200" rtl="0" fontAlgn="base">
              <a:spcBef>
                <a:spcPct val="20000"/>
              </a:spcBef>
              <a:spcAft>
                <a:spcPct val="0"/>
              </a:spcAft>
              <a:buFont typeface="Arial"/>
              <a:buNone/>
              <a:defRPr sz="2400" kern="1200" cap="none" baseline="0">
                <a:solidFill>
                  <a:schemeClr val="bg1"/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1pPr>
            <a:lvl2pPr marL="4572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2pPr>
            <a:lvl3pPr marL="9144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3pPr>
            <a:lvl4pPr marL="13716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4pPr>
            <a:lvl5pPr marL="18288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150" dirty="0"/>
              <a:t>CREATING TOMORROW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85" y="324678"/>
            <a:ext cx="1904229" cy="2587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 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20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 G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20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ee objecten GD">
    <p:bg>
      <p:bgPr>
        <a:solidFill>
          <a:srgbClr val="4F42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>
                <a:solidFill>
                  <a:schemeClr val="bg1"/>
                </a:solidFill>
              </a:defRPr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>
                <a:solidFill>
                  <a:schemeClr val="bg1"/>
                </a:solidFill>
              </a:defRPr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>
                <a:solidFill>
                  <a:schemeClr val="bg1"/>
                </a:solidFill>
              </a:defRPr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400">
                <a:solidFill>
                  <a:schemeClr val="bg1"/>
                </a:solidFill>
              </a:defRPr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>
                <a:solidFill>
                  <a:schemeClr val="bg1"/>
                </a:solidFill>
              </a:defRPr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>
                <a:solidFill>
                  <a:schemeClr val="bg1"/>
                </a:solidFill>
              </a:defRPr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85" y="324678"/>
            <a:ext cx="1904229" cy="2587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101" y="433537"/>
            <a:ext cx="1230482" cy="43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6309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ee objecten GD">
    <p:bg>
      <p:bgPr>
        <a:gradFill>
          <a:gsLst>
            <a:gs pos="0">
              <a:srgbClr val="4F42E8"/>
            </a:gs>
            <a:gs pos="20000">
              <a:srgbClr val="25167A"/>
            </a:gs>
            <a:gs pos="80000">
              <a:srgbClr val="25167A"/>
            </a:gs>
            <a:gs pos="100000">
              <a:srgbClr val="4F42E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>
                <a:solidFill>
                  <a:schemeClr val="bg1"/>
                </a:solidFill>
              </a:defRPr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>
                <a:solidFill>
                  <a:schemeClr val="bg1"/>
                </a:solidFill>
              </a:defRPr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>
                <a:solidFill>
                  <a:schemeClr val="bg1"/>
                </a:solidFill>
              </a:defRPr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400">
                <a:solidFill>
                  <a:schemeClr val="bg1"/>
                </a:solidFill>
              </a:defRPr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2000">
                <a:solidFill>
                  <a:schemeClr val="bg1"/>
                </a:solidFill>
              </a:defRPr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>
                <a:solidFill>
                  <a:schemeClr val="bg1"/>
                </a:solidFill>
              </a:defRPr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>
                <a:solidFill>
                  <a:schemeClr val="bg1"/>
                </a:solidFill>
              </a:defRPr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85" y="324678"/>
            <a:ext cx="1904229" cy="2587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101" y="433537"/>
            <a:ext cx="1230482" cy="43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265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 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4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20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8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360000" y="4662615"/>
            <a:ext cx="8424000" cy="1143000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nl-NL" noProof="0" dirty="0"/>
              <a:t>Titelstijl van model bewerken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5C951B0-0049-6344-AEBF-17358458F3BB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eg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360000" y="4662615"/>
            <a:ext cx="8424000" cy="1143000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Titelstijl van model bewerken</a:t>
            </a:r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5C951B0-0049-6344-AEBF-17358458F3BB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1371600" y="6248400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Frutiger LT Std 55 Roman" panose="020B0602020204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64A8C4-B29B-754A-B8CC-8E602D78A5F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60654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1371600" y="6248400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Frutiger LT Std 55 Roman" panose="020B0602020204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C5C3BA6-E005-FC42-BAC5-A467A63E2B7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3593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 Blauw">
    <p:bg>
      <p:bgPr>
        <a:gradFill>
          <a:gsLst>
            <a:gs pos="0">
              <a:srgbClr val="4F42E8"/>
            </a:gs>
            <a:gs pos="20000">
              <a:srgbClr val="25167A"/>
            </a:gs>
            <a:gs pos="80000">
              <a:srgbClr val="25167A"/>
            </a:gs>
            <a:gs pos="100000">
              <a:srgbClr val="4F42E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0000" y="1156059"/>
            <a:ext cx="7772400" cy="1470025"/>
          </a:xfrm>
        </p:spPr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Titelstijl van model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360596" y="2626084"/>
            <a:ext cx="7771803" cy="941544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noProof="0" dirty="0"/>
              <a:t>Klik om de titelstijl van het model te bewerken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101" y="433537"/>
            <a:ext cx="1230482" cy="4310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086" y="3848707"/>
            <a:ext cx="2579914" cy="3009293"/>
          </a:xfrm>
          <a:prstGeom prst="rect">
            <a:avLst/>
          </a:prstGeom>
        </p:spPr>
      </p:pic>
      <p:sp>
        <p:nvSpPr>
          <p:cNvPr id="6" name="Subtitel 2"/>
          <p:cNvSpPr txBox="1">
            <a:spLocks/>
          </p:cNvSpPr>
          <p:nvPr userDrawn="1"/>
        </p:nvSpPr>
        <p:spPr bwMode="auto">
          <a:xfrm>
            <a:off x="338228" y="6226628"/>
            <a:ext cx="3352029" cy="471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defTabSz="457200" rtl="0" fontAlgn="base">
              <a:spcBef>
                <a:spcPct val="20000"/>
              </a:spcBef>
              <a:spcAft>
                <a:spcPct val="0"/>
              </a:spcAft>
              <a:buFont typeface="Arial"/>
              <a:buNone/>
              <a:defRPr sz="2400" kern="1200" cap="none" baseline="0">
                <a:solidFill>
                  <a:schemeClr val="bg1"/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1pPr>
            <a:lvl2pPr marL="4572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2pPr>
            <a:lvl3pPr marL="9144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3pPr>
            <a:lvl4pPr marL="13716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4pPr>
            <a:lvl5pPr marL="1828800" indent="0" algn="ctr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Frutiger LT Std 45 Light" charset="0"/>
                <a:ea typeface="ＭＳ Ｐゴシック" charset="-128"/>
                <a:cs typeface="Frutiger LT Std 45 Light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150" dirty="0"/>
              <a:t>CREATING TOMORROW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85" y="324678"/>
            <a:ext cx="1904229" cy="25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89267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1371600" y="6248400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Frutiger LT Std 55 Roman" panose="020B0602020204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611D24-3CC9-8F47-A17B-E43A12CEA6B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3261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8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>
          <a:xfrm>
            <a:off x="7645958" y="6124575"/>
            <a:ext cx="627063" cy="365125"/>
          </a:xfrm>
        </p:spPr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4" y="5551714"/>
            <a:ext cx="1306286" cy="13062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bg>
      <p:bgPr>
        <a:solidFill>
          <a:srgbClr val="4F42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Titelstijl</a:t>
            </a:r>
            <a:r>
              <a:rPr lang="en-US" dirty="0"/>
              <a:t> van model </a:t>
            </a:r>
            <a:r>
              <a:rPr lang="en-US" dirty="0" err="1"/>
              <a:t>bewerken</a:t>
            </a:r>
            <a:endParaRPr lang="nl-NL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800">
                <a:solidFill>
                  <a:schemeClr val="bg1"/>
                </a:solidFill>
              </a:defRPr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>
                <a:solidFill>
                  <a:schemeClr val="bg1"/>
                </a:solidFill>
              </a:defRPr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>
                <a:solidFill>
                  <a:schemeClr val="bg1"/>
                </a:solidFill>
              </a:defRPr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>
          <a:xfrm>
            <a:off x="7645958" y="6124575"/>
            <a:ext cx="627063" cy="365125"/>
          </a:xfrm>
        </p:spPr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4" y="5551714"/>
            <a:ext cx="1306286" cy="13062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85" y="324678"/>
            <a:ext cx="1904229" cy="2587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101" y="433537"/>
            <a:ext cx="1230482" cy="43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06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en object">
    <p:bg>
      <p:bgPr>
        <a:gradFill>
          <a:gsLst>
            <a:gs pos="0">
              <a:srgbClr val="4F42E8"/>
            </a:gs>
            <a:gs pos="20000">
              <a:srgbClr val="25167A"/>
            </a:gs>
            <a:gs pos="80000">
              <a:srgbClr val="25167A"/>
            </a:gs>
            <a:gs pos="100000">
              <a:srgbClr val="4F42E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Titelstijl</a:t>
            </a:r>
            <a:r>
              <a:rPr lang="en-US" dirty="0"/>
              <a:t> van model </a:t>
            </a:r>
            <a:r>
              <a:rPr lang="en-US" dirty="0" err="1"/>
              <a:t>bewerken</a:t>
            </a:r>
            <a:endParaRPr lang="nl-NL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800">
                <a:solidFill>
                  <a:schemeClr val="bg1"/>
                </a:solidFill>
              </a:defRPr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>
                <a:solidFill>
                  <a:schemeClr val="bg1"/>
                </a:solidFill>
              </a:defRPr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>
                <a:solidFill>
                  <a:schemeClr val="bg1"/>
                </a:solidFill>
              </a:defRPr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>
          <a:xfrm>
            <a:off x="7645958" y="6124575"/>
            <a:ext cx="627063" cy="365125"/>
          </a:xfrm>
        </p:spPr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14" y="5551714"/>
            <a:ext cx="1306286" cy="13062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85" y="324678"/>
            <a:ext cx="1904229" cy="2587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101" y="433537"/>
            <a:ext cx="1230482" cy="43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28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BI&amp;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8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S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8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Titelstijl van model bewerken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8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4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5" y="332015"/>
            <a:ext cx="1904999" cy="25880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360000" y="94456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noProof="0" dirty="0"/>
              <a:t>Titelstijl van model bewerken</a:t>
            </a:r>
          </a:p>
        </p:txBody>
      </p:sp>
      <p:sp>
        <p:nvSpPr>
          <p:cNvPr id="1027" name="Tijdelijke aanduiding voor tekst 2"/>
          <p:cNvSpPr>
            <a:spLocks noGrp="1"/>
          </p:cNvSpPr>
          <p:nvPr>
            <p:ph type="body" idx="1"/>
          </p:nvPr>
        </p:nvSpPr>
        <p:spPr bwMode="auto">
          <a:xfrm>
            <a:off x="360000" y="2100263"/>
            <a:ext cx="8229600" cy="402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noProof="0" dirty="0"/>
              <a:t>Klik om de titelstijl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0000" y="6124575"/>
            <a:ext cx="2895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000" dirty="0">
                <a:solidFill>
                  <a:schemeClr val="bg1">
                    <a:lumMod val="65000"/>
                  </a:schemeClr>
                </a:solidFill>
                <a:latin typeface="Frutiger LT Std 45 Light" charset="0"/>
                <a:ea typeface="+mn-ea"/>
                <a:cs typeface="Frutiger LT Std 45 Light" charset="0"/>
              </a:defRPr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962537" y="6124575"/>
            <a:ext cx="62706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A6A6A6"/>
                </a:solidFill>
                <a:latin typeface="Frutiger LT Std 45 Light" charset="0"/>
                <a:ea typeface="Frutiger LT Std 45 Light" charset="0"/>
                <a:cs typeface="Frutiger LT Std 45 Light" charset="0"/>
              </a:defRPr>
            </a:lvl1pPr>
          </a:lstStyle>
          <a:p>
            <a:fld id="{49004725-3891-F142-B776-4F4F06198762}" type="slidenum">
              <a:rPr lang="nl-NL" smtClean="0"/>
              <a:pPr/>
              <a:t>‹#›</a:t>
            </a:fld>
            <a:endParaRPr lang="nl-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5" r:id="rId2"/>
    <p:sldLayoutId id="2147483683" r:id="rId3"/>
    <p:sldLayoutId id="2147483659" r:id="rId4"/>
    <p:sldLayoutId id="2147483680" r:id="rId5"/>
    <p:sldLayoutId id="2147483684" r:id="rId6"/>
    <p:sldLayoutId id="2147483668" r:id="rId7"/>
    <p:sldLayoutId id="2147483671" r:id="rId8"/>
    <p:sldLayoutId id="2147483672" r:id="rId9"/>
    <p:sldLayoutId id="2147483673" r:id="rId10"/>
    <p:sldLayoutId id="2147483679" r:id="rId11"/>
    <p:sldLayoutId id="2147483685" r:id="rId12"/>
    <p:sldLayoutId id="2147483674" r:id="rId13"/>
    <p:sldLayoutId id="2147483663" r:id="rId14"/>
    <p:sldLayoutId id="2147483681" r:id="rId15"/>
    <p:sldLayoutId id="2147483686" r:id="rId16"/>
    <p:sldLayoutId id="2147483660" r:id="rId17"/>
    <p:sldLayoutId id="2147483670" r:id="rId18"/>
    <p:sldLayoutId id="2147483675" r:id="rId19"/>
    <p:sldLayoutId id="2147483676" r:id="rId20"/>
    <p:sldLayoutId id="2147483678" r:id="rId21"/>
    <p:sldLayoutId id="2147483682" r:id="rId22"/>
    <p:sldLayoutId id="2147483687" r:id="rId23"/>
    <p:sldLayoutId id="2147483677" r:id="rId24"/>
    <p:sldLayoutId id="2147483669" r:id="rId25"/>
    <p:sldLayoutId id="2147483664" r:id="rId26"/>
    <p:sldLayoutId id="2147483666" r:id="rId27"/>
    <p:sldLayoutId id="2147483688" r:id="rId28"/>
    <p:sldLayoutId id="2147483689" r:id="rId29"/>
    <p:sldLayoutId id="2147483690" r:id="rId30"/>
  </p:sldLayoutIdLst>
  <p:hf sldNum="0" hdr="0" ftr="0" dt="0"/>
  <p:txStyles>
    <p:titleStyle>
      <a:lvl1pPr algn="l" defTabSz="457200" rtl="0" fontAlgn="base">
        <a:spcBef>
          <a:spcPct val="0"/>
        </a:spcBef>
        <a:spcAft>
          <a:spcPct val="0"/>
        </a:spcAft>
        <a:defRPr sz="3600" b="1" i="0" kern="1200" cap="all">
          <a:solidFill>
            <a:schemeClr val="tx2"/>
          </a:solidFill>
          <a:latin typeface="Frutiger LT Std 55 Roman" panose="020B0602020204020204" pitchFamily="34" charset="0"/>
          <a:ea typeface="Frutiger LT Std 55 Roman" panose="020B0602020204020204" pitchFamily="34" charset="0"/>
          <a:cs typeface="Frutiger LT Std 55 Roman" panose="020B0602020204020204" pitchFamily="34" charset="0"/>
        </a:defRPr>
      </a:lvl1pPr>
      <a:lvl2pPr algn="l" defTabSz="457200" rtl="0" fontAlgn="base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2pPr>
      <a:lvl3pPr algn="l" defTabSz="457200" rtl="0" fontAlgn="base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3pPr>
      <a:lvl4pPr algn="l" defTabSz="457200" rtl="0" fontAlgn="base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4pPr>
      <a:lvl5pPr algn="l" defTabSz="457200" rtl="0" fontAlgn="base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9pPr>
    </p:titleStyle>
    <p:bodyStyle>
      <a:lvl1pPr marL="324000" indent="-324000" algn="l" defTabSz="457200" rtl="0" fontAlgn="base">
        <a:spcBef>
          <a:spcPct val="20000"/>
        </a:spcBef>
        <a:spcAft>
          <a:spcPct val="0"/>
        </a:spcAft>
        <a:buFont typeface="Arial"/>
        <a:buChar char="•"/>
        <a:defRPr sz="2800" kern="1200" cap="none" baseline="0">
          <a:solidFill>
            <a:srgbClr val="4543E8"/>
          </a:solidFill>
          <a:latin typeface="Frutiger LT Std 45 Light" charset="0"/>
          <a:ea typeface="ＭＳ Ｐゴシック" charset="-128"/>
          <a:cs typeface="Frutiger LT Std 45 Light" charset="0"/>
        </a:defRPr>
      </a:lvl1pPr>
      <a:lvl2pPr marL="612000" indent="-2880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800" kern="1200">
          <a:solidFill>
            <a:srgbClr val="4543E8"/>
          </a:solidFill>
          <a:latin typeface="Frutiger LT Std 45 Light" charset="0"/>
          <a:ea typeface="ＭＳ Ｐゴシック" charset="-128"/>
          <a:cs typeface="Frutiger LT Std 45 Light" charset="0"/>
        </a:defRPr>
      </a:lvl2pPr>
      <a:lvl3pPr marL="900000" indent="-2880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4543E8"/>
          </a:solidFill>
          <a:latin typeface="Frutiger LT Std 45 Light" charset="0"/>
          <a:ea typeface="ＭＳ Ｐゴシック" charset="-128"/>
          <a:cs typeface="Frutiger LT Std 45 Light" charset="0"/>
        </a:defRPr>
      </a:lvl3pPr>
      <a:lvl4pPr marL="1152000" indent="-2520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rgbClr val="4543E8"/>
          </a:solidFill>
          <a:latin typeface="Frutiger LT Std 45 Light" charset="0"/>
          <a:ea typeface="ＭＳ Ｐゴシック" charset="-128"/>
          <a:cs typeface="Frutiger LT Std 45 Light" charset="0"/>
        </a:defRPr>
      </a:lvl4pPr>
      <a:lvl5pPr marL="1404000" indent="-2520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rgbClr val="4543E8"/>
          </a:solidFill>
          <a:latin typeface="Frutiger LT Std 45 Light" charset="0"/>
          <a:ea typeface="ＭＳ Ｐゴシック" charset="-128"/>
          <a:cs typeface="Frutiger LT Std 45 Light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st.github.com/roy-t/2f089414078bf7218350e8c847951255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2.bin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Simulation &amp; Physics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2016-2017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altLang="nl-NL" dirty="0"/>
              <a:t>Practical 1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type="subTitle" idx="1"/>
          </p:nvPr>
        </p:nvSpPr>
        <p:spPr>
          <a:xfrm>
            <a:off x="360596" y="2626084"/>
            <a:ext cx="7771803" cy="2956110"/>
          </a:xfrm>
        </p:spPr>
        <p:txBody>
          <a:bodyPr>
            <a:normAutofit lnSpcReduction="10000"/>
          </a:bodyPr>
          <a:lstStyle/>
          <a:p>
            <a:r>
              <a:rPr lang="nl-NL" altLang="nl-NL" dirty="0"/>
              <a:t>Download the instructions and the XNA solution</a:t>
            </a:r>
            <a:br>
              <a:rPr lang="nl-NL" altLang="nl-NL" dirty="0"/>
            </a:br>
            <a:r>
              <a:rPr lang="nl-NL" altLang="nl-NL" dirty="0"/>
              <a:t>for practical 1 from the VLO;</a:t>
            </a:r>
          </a:p>
          <a:p>
            <a:r>
              <a:rPr lang="en-US" altLang="nl-NL" dirty="0"/>
              <a:t>Start with assignment 1 and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nl-NL" dirty="0"/>
              <a:t>Drawing balls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nl-NL" dirty="0"/>
              <a:t>Movement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nl-NL" dirty="0"/>
          </a:p>
          <a:p>
            <a:r>
              <a:rPr lang="en-US" altLang="nl-NL" sz="1900" dirty="0"/>
              <a:t>(XNA in Visual Studio 2017:</a:t>
            </a:r>
            <a:br>
              <a:rPr lang="en-US" altLang="nl-NL" sz="1900" dirty="0"/>
            </a:br>
            <a:r>
              <a:rPr lang="en-US" altLang="nl-NL" sz="1600" dirty="0">
                <a:hlinkClick r:id="rId2"/>
              </a:rPr>
              <a:t>https://gist.github.com/roy-t/2f089414078bf7218350e8c847951255</a:t>
            </a:r>
            <a:r>
              <a:rPr lang="en-US" altLang="nl-NL" sz="1600" dirty="0"/>
              <a:t> )</a:t>
            </a:r>
            <a:endParaRPr lang="nl-NL" altLang="nl-NL" sz="1600" dirty="0"/>
          </a:p>
        </p:txBody>
      </p:sp>
    </p:spTree>
    <p:extLst>
      <p:ext uri="{BB962C8B-B14F-4D97-AF65-F5344CB8AC3E}">
        <p14:creationId xmlns:p14="http://schemas.microsoft.com/office/powerpoint/2010/main" val="2256027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nl-NL"/>
              <a:t>Bouncing</a:t>
            </a:r>
            <a:endParaRPr lang="en-US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Boundaries, gravity, acceleration and friction</a:t>
            </a:r>
            <a:endParaRPr lang="en-US" dirty="0"/>
          </a:p>
        </p:txBody>
      </p:sp>
      <p:sp>
        <p:nvSpPr>
          <p:cNvPr id="5124" name="Rectangle 7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8516938" y="6124575"/>
            <a:ext cx="627062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nl-NL" sz="1400" dirty="0">
                <a:latin typeface="Frutiger LT Std 55 Roman" panose="020B060202020402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37346081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>
                <a:ea typeface="ＭＳ Ｐゴシック" panose="020B0600070205080204" pitchFamily="34" charset="-128"/>
              </a:rPr>
              <a:t>Boundaries</a:t>
            </a:r>
            <a:endParaRPr lang="en-US" altLang="nl-NL">
              <a:ea typeface="ＭＳ Ｐゴシック" panose="020B0600070205080204" pitchFamily="34" charset="-128"/>
            </a:endParaRPr>
          </a:p>
        </p:txBody>
      </p:sp>
      <p:sp>
        <p:nvSpPr>
          <p:cNvPr id="7171" name="Rectangle 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nl-NL" altLang="nl-NL" dirty="0">
                <a:ea typeface="ＭＳ Ｐゴシック" panose="020B0600070205080204" pitchFamily="34" charset="-128"/>
              </a:rPr>
              <a:t>Moving off the stage?</a:t>
            </a:r>
          </a:p>
          <a:p>
            <a:pPr eaLnBrk="1" hangingPunct="1">
              <a:defRPr/>
            </a:pPr>
            <a:r>
              <a:rPr lang="nl-NL" altLang="nl-NL" dirty="0">
                <a:ea typeface="ＭＳ Ｐゴシック" panose="020B0600070205080204" pitchFamily="34" charset="-128"/>
              </a:rPr>
              <a:t>Set boundaries</a:t>
            </a:r>
          </a:p>
          <a:p>
            <a:pPr eaLnBrk="1" hangingPunct="1">
              <a:defRPr/>
            </a:pPr>
            <a:r>
              <a:rPr lang="nl-NL" altLang="nl-NL" dirty="0">
                <a:ea typeface="ＭＳ Ｐゴシック" panose="020B0600070205080204" pitchFamily="34" charset="-128"/>
              </a:rPr>
              <a:t>Keep object within boundaries</a:t>
            </a:r>
          </a:p>
          <a:p>
            <a:pPr marL="0" indent="0" eaLnBrk="1" hangingPunct="1">
              <a:buFontTx/>
              <a:buNone/>
              <a:defRPr/>
            </a:pPr>
            <a:endParaRPr lang="nl-NL" altLang="nl-NL" sz="1400" dirty="0">
              <a:solidFill>
                <a:srgbClr val="0070C0"/>
              </a:solidFill>
              <a:latin typeface="Consolas" panose="020B0609020204030204" pitchFamily="49" charset="0"/>
              <a:ea typeface="ＭＳ Ｐゴシック" panose="020B0600070205080204" pitchFamily="34" charset="-128"/>
              <a:cs typeface="Consolas" panose="020B0609020204030204" pitchFamily="49" charset="0"/>
            </a:endParaRPr>
          </a:p>
          <a:p>
            <a:pPr marL="0" indent="0" algn="ctr" eaLnBrk="1" hangingPunct="1">
              <a:buFontTx/>
              <a:buNone/>
              <a:defRPr/>
            </a:pPr>
            <a:r>
              <a:rPr lang="nl-NL" altLang="nl-NL" dirty="0">
                <a:solidFill>
                  <a:srgbClr val="0070C0"/>
                </a:solidFill>
                <a:latin typeface="Consolas" panose="020B0609020204030204" pitchFamily="49" charset="0"/>
                <a:ea typeface="ＭＳ Ｐゴシック" panose="020B0600070205080204" pitchFamily="34" charset="-128"/>
                <a:cs typeface="Consolas" panose="020B0609020204030204" pitchFamily="49" charset="0"/>
              </a:rPr>
              <a:t>GameEnvironment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  <a:ea typeface="ＭＳ Ｐゴシック" panose="020B0600070205080204" pitchFamily="34" charset="-128"/>
                <a:cs typeface="Consolas" panose="020B0609020204030204" pitchFamily="49" charset="0"/>
              </a:rPr>
              <a:t>.</a:t>
            </a:r>
            <a:r>
              <a:rPr lang="nl-NL" altLang="nl-NL" dirty="0">
                <a:solidFill>
                  <a:srgbClr val="0070C0"/>
                </a:solidFill>
                <a:latin typeface="Consolas" panose="020B0609020204030204" pitchFamily="49" charset="0"/>
                <a:ea typeface="ＭＳ Ｐゴシック" panose="020B0600070205080204" pitchFamily="34" charset="-128"/>
                <a:cs typeface="Consolas" panose="020B0609020204030204" pitchFamily="49" charset="0"/>
              </a:rPr>
              <a:t>Screen</a:t>
            </a:r>
            <a:endParaRPr lang="en-US" altLang="nl-NL" dirty="0">
              <a:solidFill>
                <a:srgbClr val="0070C0"/>
              </a:solidFill>
              <a:latin typeface="Consolas" panose="020B0609020204030204" pitchFamily="49" charset="0"/>
              <a:ea typeface="ＭＳ Ｐゴシック" panose="020B0600070205080204" pitchFamily="34" charset="-128"/>
              <a:cs typeface="Consolas" panose="020B0609020204030204" pitchFamily="49" charset="0"/>
            </a:endParaRPr>
          </a:p>
        </p:txBody>
      </p:sp>
      <p:sp>
        <p:nvSpPr>
          <p:cNvPr id="7172" name="Rectangle 4"/>
          <p:cNvSpPr>
            <a:spLocks noChangeArrowheads="1"/>
          </p:cNvSpPr>
          <p:nvPr/>
        </p:nvSpPr>
        <p:spPr bwMode="auto">
          <a:xfrm>
            <a:off x="2771775" y="4508500"/>
            <a:ext cx="3455988" cy="20161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79877" name="Oval 5"/>
          <p:cNvSpPr>
            <a:spLocks noChangeArrowheads="1"/>
          </p:cNvSpPr>
          <p:nvPr/>
        </p:nvSpPr>
        <p:spPr bwMode="auto">
          <a:xfrm>
            <a:off x="2916238" y="4797425"/>
            <a:ext cx="287337" cy="287338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rgbClr val="7030A0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sz="1800" dirty="0">
              <a:latin typeface="Frutiger LT Std 55 Roman" panose="020B0602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309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0.00023 C 0.06823 0.07292 0.12205 0.13287 0.18333 0.21181 C 0.22292 0.16065 0.30382 0.05671 0.32899 0.03241 C 0.30069 0.00278 0.27569 -0.0213 0.25434 -0.04468 C 0.22621 -0.00185 0.08628 0.16736 0.05 0.21088 C 0.03819 0.19352 0.03437 0.19306 0.01996 0.17847 " pathEditMode="relative" rAng="0" ptsTypes="AAAAAA">
                                      <p:cBhvr>
                                        <p:cTn id="6" dur="3000" fill="hold"/>
                                        <p:tgtEl>
                                          <p:spTgt spid="798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41" y="8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Oval 4"/>
          <p:cNvSpPr>
            <a:spLocks noChangeArrowheads="1"/>
          </p:cNvSpPr>
          <p:nvPr/>
        </p:nvSpPr>
        <p:spPr bwMode="auto">
          <a:xfrm>
            <a:off x="2766652" y="1569909"/>
            <a:ext cx="1008062" cy="100806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9219" name="Line 5"/>
          <p:cNvSpPr>
            <a:spLocks noChangeShapeType="1"/>
          </p:cNvSpPr>
          <p:nvPr/>
        </p:nvSpPr>
        <p:spPr bwMode="auto">
          <a:xfrm>
            <a:off x="5790839" y="1714372"/>
            <a:ext cx="0" cy="48244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NL" dirty="0">
              <a:latin typeface="Frutiger LT Std 55 Roman" panose="020B0602020204020204" pitchFamily="34" charset="0"/>
            </a:endParaRPr>
          </a:p>
        </p:txBody>
      </p:sp>
      <p:sp>
        <p:nvSpPr>
          <p:cNvPr id="9220" name="Oval 6"/>
          <p:cNvSpPr>
            <a:spLocks noChangeArrowheads="1"/>
          </p:cNvSpPr>
          <p:nvPr/>
        </p:nvSpPr>
        <p:spPr bwMode="auto">
          <a:xfrm>
            <a:off x="5143139" y="3586034"/>
            <a:ext cx="1008063" cy="100806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9221" name="Line 8"/>
          <p:cNvSpPr>
            <a:spLocks noChangeShapeType="1"/>
          </p:cNvSpPr>
          <p:nvPr/>
        </p:nvSpPr>
        <p:spPr bwMode="auto">
          <a:xfrm>
            <a:off x="3271477" y="2074734"/>
            <a:ext cx="2376487" cy="20161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NL" dirty="0">
              <a:latin typeface="Frutiger LT Std 55 Roman" panose="020B0602020204020204" pitchFamily="34" charset="0"/>
            </a:endParaRPr>
          </a:p>
        </p:txBody>
      </p:sp>
      <p:sp>
        <p:nvSpPr>
          <p:cNvPr id="9222" name="Line 9"/>
          <p:cNvSpPr>
            <a:spLocks noChangeShapeType="1"/>
          </p:cNvSpPr>
          <p:nvPr/>
        </p:nvSpPr>
        <p:spPr bwMode="auto">
          <a:xfrm flipV="1">
            <a:off x="4063639" y="4090859"/>
            <a:ext cx="1584325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NL" dirty="0">
              <a:latin typeface="Frutiger LT Std 55 Roman" panose="020B0602020204020204" pitchFamily="34" charset="0"/>
            </a:endParaRPr>
          </a:p>
        </p:txBody>
      </p:sp>
      <p:sp>
        <p:nvSpPr>
          <p:cNvPr id="9223" name="Text Box 10"/>
          <p:cNvSpPr txBox="1">
            <a:spLocks noChangeArrowheads="1"/>
          </p:cNvSpPr>
          <p:nvPr/>
        </p:nvSpPr>
        <p:spPr bwMode="auto">
          <a:xfrm>
            <a:off x="6233752" y="3903534"/>
            <a:ext cx="2016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1800" dirty="0">
                <a:latin typeface="Frutiger LT Std 55 Roman" panose="020B0602020204020204" pitchFamily="34" charset="0"/>
              </a:rPr>
              <a:t>(p.x + radius, p.y)</a:t>
            </a:r>
            <a:endParaRPr lang="en-US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9224" name="Oval 11"/>
          <p:cNvSpPr>
            <a:spLocks noChangeArrowheads="1"/>
          </p:cNvSpPr>
          <p:nvPr/>
        </p:nvSpPr>
        <p:spPr bwMode="auto">
          <a:xfrm>
            <a:off x="6121039" y="4057522"/>
            <a:ext cx="73025" cy="7143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9225" name="Text Box 12"/>
          <p:cNvSpPr txBox="1">
            <a:spLocks noChangeArrowheads="1"/>
          </p:cNvSpPr>
          <p:nvPr/>
        </p:nvSpPr>
        <p:spPr bwMode="auto">
          <a:xfrm>
            <a:off x="534627" y="1211134"/>
            <a:ext cx="26981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1800" dirty="0">
                <a:latin typeface="Frutiger LT Std 55 Roman" panose="020B0602020204020204" pitchFamily="34" charset="0"/>
              </a:rPr>
              <a:t>position before bounce</a:t>
            </a:r>
            <a:endParaRPr lang="en-US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9226" name="Text Box 13"/>
          <p:cNvSpPr txBox="1">
            <a:spLocks noChangeArrowheads="1"/>
          </p:cNvSpPr>
          <p:nvPr/>
        </p:nvSpPr>
        <p:spPr bwMode="auto">
          <a:xfrm>
            <a:off x="5904056" y="6178422"/>
            <a:ext cx="12234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1800" dirty="0">
                <a:latin typeface="Frutiger LT Std 55 Roman" panose="020B0602020204020204" pitchFamily="34" charset="0"/>
              </a:rPr>
              <a:t>boundary</a:t>
            </a:r>
            <a:endParaRPr lang="en-US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1352961" y="5170345"/>
            <a:ext cx="259556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1800" dirty="0">
                <a:latin typeface="Frutiger LT Std 55 Roman" panose="020B0602020204020204" pitchFamily="34" charset="0"/>
              </a:rPr>
              <a:t>direction after bounce</a:t>
            </a:r>
            <a:endParaRPr lang="en-US" altLang="nl-NL" sz="1800" dirty="0">
              <a:latin typeface="Frutiger LT Std 55 Roman" panose="020B0602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681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Oval 2"/>
          <p:cNvSpPr>
            <a:spLocks noChangeArrowheads="1"/>
          </p:cNvSpPr>
          <p:nvPr/>
        </p:nvSpPr>
        <p:spPr bwMode="auto">
          <a:xfrm>
            <a:off x="2766654" y="1569895"/>
            <a:ext cx="1008062" cy="100806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11267" name="Line 3"/>
          <p:cNvSpPr>
            <a:spLocks noChangeShapeType="1"/>
          </p:cNvSpPr>
          <p:nvPr/>
        </p:nvSpPr>
        <p:spPr bwMode="auto">
          <a:xfrm>
            <a:off x="5790841" y="1714358"/>
            <a:ext cx="0" cy="48244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NL" dirty="0">
              <a:latin typeface="Frutiger LT Std 55 Roman" panose="020B0602020204020204" pitchFamily="34" charset="0"/>
            </a:endParaRPr>
          </a:p>
        </p:txBody>
      </p:sp>
      <p:sp>
        <p:nvSpPr>
          <p:cNvPr id="11268" name="Oval 4"/>
          <p:cNvSpPr>
            <a:spLocks noChangeArrowheads="1"/>
          </p:cNvSpPr>
          <p:nvPr/>
        </p:nvSpPr>
        <p:spPr bwMode="auto">
          <a:xfrm>
            <a:off x="5143141" y="3586020"/>
            <a:ext cx="1008063" cy="100806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11269" name="Line 5"/>
          <p:cNvSpPr>
            <a:spLocks noChangeShapeType="1"/>
          </p:cNvSpPr>
          <p:nvPr/>
        </p:nvSpPr>
        <p:spPr bwMode="auto">
          <a:xfrm>
            <a:off x="3271479" y="2074720"/>
            <a:ext cx="2376487" cy="20161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NL" dirty="0">
              <a:latin typeface="Frutiger LT Std 55 Roman" panose="020B0602020204020204" pitchFamily="34" charset="0"/>
            </a:endParaRPr>
          </a:p>
        </p:txBody>
      </p:sp>
      <p:sp>
        <p:nvSpPr>
          <p:cNvPr id="11270" name="Line 6"/>
          <p:cNvSpPr>
            <a:spLocks noChangeShapeType="1"/>
          </p:cNvSpPr>
          <p:nvPr/>
        </p:nvSpPr>
        <p:spPr bwMode="auto">
          <a:xfrm flipV="1">
            <a:off x="3703279" y="4090845"/>
            <a:ext cx="1584325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NL" dirty="0">
              <a:latin typeface="Frutiger LT Std 55 Roman" panose="020B0602020204020204" pitchFamily="34" charset="0"/>
            </a:endParaRPr>
          </a:p>
        </p:txBody>
      </p:sp>
      <p:sp>
        <p:nvSpPr>
          <p:cNvPr id="11271" name="Text Box 9"/>
          <p:cNvSpPr txBox="1">
            <a:spLocks noChangeArrowheads="1"/>
          </p:cNvSpPr>
          <p:nvPr/>
        </p:nvSpPr>
        <p:spPr bwMode="auto">
          <a:xfrm>
            <a:off x="534629" y="1211120"/>
            <a:ext cx="26981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1800" dirty="0">
                <a:latin typeface="Frutiger LT Std 55 Roman" panose="020B0602020204020204" pitchFamily="34" charset="0"/>
              </a:rPr>
              <a:t>position before bounce</a:t>
            </a:r>
            <a:endParaRPr lang="en-US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11272" name="Text Box 10"/>
          <p:cNvSpPr txBox="1">
            <a:spLocks noChangeArrowheads="1"/>
          </p:cNvSpPr>
          <p:nvPr/>
        </p:nvSpPr>
        <p:spPr bwMode="auto">
          <a:xfrm>
            <a:off x="5904058" y="6178408"/>
            <a:ext cx="12234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1800" dirty="0">
                <a:latin typeface="Frutiger LT Std 55 Roman" panose="020B0602020204020204" pitchFamily="34" charset="0"/>
              </a:rPr>
              <a:t>boundary</a:t>
            </a:r>
            <a:endParaRPr lang="en-US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11273" name="Text Box 11"/>
          <p:cNvSpPr txBox="1">
            <a:spLocks noChangeArrowheads="1"/>
          </p:cNvSpPr>
          <p:nvPr/>
        </p:nvSpPr>
        <p:spPr bwMode="auto">
          <a:xfrm>
            <a:off x="1039454" y="5170345"/>
            <a:ext cx="259556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1800" dirty="0">
                <a:latin typeface="Frutiger LT Std 55 Roman" panose="020B0602020204020204" pitchFamily="34" charset="0"/>
              </a:rPr>
              <a:t>direction after bounce</a:t>
            </a:r>
            <a:endParaRPr lang="en-US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11274" name="Text Box 12"/>
          <p:cNvSpPr txBox="1">
            <a:spLocks noChangeArrowheads="1"/>
          </p:cNvSpPr>
          <p:nvPr/>
        </p:nvSpPr>
        <p:spPr bwMode="auto">
          <a:xfrm>
            <a:off x="4258227" y="1206079"/>
            <a:ext cx="4277133" cy="1200329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nl-NL" altLang="nl-NL" sz="2400" dirty="0">
                <a:solidFill>
                  <a:schemeClr val="tx2"/>
                </a:solidFill>
                <a:latin typeface="Frutiger LT Std 55 Roman" panose="020B0602020204020204" pitchFamily="34" charset="0"/>
              </a:rPr>
              <a:t>Simple solution (</a:t>
            </a:r>
            <a:r>
              <a:rPr lang="nl-NL" altLang="en-US" sz="2400" dirty="0">
                <a:solidFill>
                  <a:schemeClr val="tx2"/>
                </a:solidFill>
                <a:latin typeface="Frutiger LT Std 55 Roman" panose="020B0602020204020204" pitchFamily="34" charset="0"/>
              </a:rPr>
              <a:t>“</a:t>
            </a:r>
            <a:r>
              <a:rPr lang="nl-NL" altLang="nl-NL" sz="2400" dirty="0">
                <a:solidFill>
                  <a:schemeClr val="tx2"/>
                </a:solidFill>
                <a:latin typeface="Frutiger LT Std 55 Roman" panose="020B0602020204020204" pitchFamily="34" charset="0"/>
              </a:rPr>
              <a:t>cheating</a:t>
            </a:r>
            <a:r>
              <a:rPr lang="nl-NL" altLang="en-US" sz="2400" dirty="0">
                <a:solidFill>
                  <a:schemeClr val="tx2"/>
                </a:solidFill>
                <a:latin typeface="Frutiger LT Std 55 Roman" panose="020B0602020204020204" pitchFamily="34" charset="0"/>
              </a:rPr>
              <a:t>”</a:t>
            </a:r>
            <a:r>
              <a:rPr lang="nl-NL" altLang="nl-NL" sz="2400" dirty="0">
                <a:solidFill>
                  <a:schemeClr val="tx2"/>
                </a:solidFill>
                <a:latin typeface="Frutiger LT Std 55 Roman" panose="020B0602020204020204" pitchFamily="34" charset="0"/>
              </a:rPr>
              <a:t>)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nl-NL" altLang="nl-NL" sz="2400" dirty="0">
                <a:solidFill>
                  <a:schemeClr val="tx2"/>
                </a:solidFill>
                <a:latin typeface="Frutiger LT Std 55 Roman" panose="020B0602020204020204" pitchFamily="34" charset="0"/>
              </a:rPr>
              <a:t>Creating the illusion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nl-NL" altLang="nl-NL" sz="2400" dirty="0">
                <a:solidFill>
                  <a:schemeClr val="tx2"/>
                </a:solidFill>
                <a:latin typeface="Frutiger LT Std 55 Roman" panose="020B0602020204020204" pitchFamily="34" charset="0"/>
              </a:rPr>
              <a:t>of a real bounce</a:t>
            </a:r>
            <a:endParaRPr lang="en-US" altLang="nl-NL" sz="2400" dirty="0">
              <a:solidFill>
                <a:schemeClr val="tx2"/>
              </a:solidFill>
              <a:latin typeface="Frutiger LT Std 55 Roman" panose="020B0602020204020204" pitchFamily="34" charset="0"/>
            </a:endParaRPr>
          </a:p>
        </p:txBody>
      </p:sp>
      <p:sp>
        <p:nvSpPr>
          <p:cNvPr id="11275" name="Text Box 13"/>
          <p:cNvSpPr txBox="1">
            <a:spLocks noChangeArrowheads="1"/>
          </p:cNvSpPr>
          <p:nvPr/>
        </p:nvSpPr>
        <p:spPr bwMode="auto">
          <a:xfrm>
            <a:off x="5863866" y="3298683"/>
            <a:ext cx="2992438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1800" dirty="0">
                <a:latin typeface="Frutiger LT Std 55 Roman" panose="020B0602020204020204" pitchFamily="34" charset="0"/>
              </a:rPr>
              <a:t>position before correction</a:t>
            </a:r>
            <a:endParaRPr lang="en-US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11276" name="Oval 14"/>
          <p:cNvSpPr>
            <a:spLocks noChangeArrowheads="1"/>
          </p:cNvSpPr>
          <p:nvPr/>
        </p:nvSpPr>
        <p:spPr bwMode="auto">
          <a:xfrm>
            <a:off x="4782779" y="3587608"/>
            <a:ext cx="1008062" cy="100806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sz="1800" dirty="0">
              <a:latin typeface="Frutiger LT Std 55 Roman" panose="020B0602020204020204" pitchFamily="34" charset="0"/>
            </a:endParaRPr>
          </a:p>
        </p:txBody>
      </p:sp>
      <p:sp>
        <p:nvSpPr>
          <p:cNvPr id="11277" name="Text Box 15"/>
          <p:cNvSpPr txBox="1">
            <a:spLocks noChangeArrowheads="1"/>
          </p:cNvSpPr>
          <p:nvPr/>
        </p:nvSpPr>
        <p:spPr bwMode="auto">
          <a:xfrm>
            <a:off x="1974491" y="3586020"/>
            <a:ext cx="28368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1800" dirty="0">
                <a:latin typeface="Frutiger LT Std 55 Roman" panose="020B0602020204020204" pitchFamily="34" charset="0"/>
              </a:rPr>
              <a:t>position after correction</a:t>
            </a:r>
            <a:endParaRPr lang="en-US" altLang="nl-NL" sz="1800" dirty="0">
              <a:latin typeface="Frutiger LT Std 55 Roman" panose="020B0602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259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altLang="nl-NL" dirty="0"/>
              <a:t>Practical 1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type="subTitle" idx="1"/>
          </p:nvPr>
        </p:nvSpPr>
        <p:spPr>
          <a:xfrm>
            <a:off x="360596" y="2626084"/>
            <a:ext cx="7771803" cy="2956110"/>
          </a:xfrm>
        </p:spPr>
        <p:txBody>
          <a:bodyPr>
            <a:normAutofit/>
          </a:bodyPr>
          <a:lstStyle/>
          <a:p>
            <a:r>
              <a:rPr lang="en-US" altLang="nl-NL" dirty="0"/>
              <a:t>Make assignment 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nl-NL" dirty="0"/>
              <a:t>Bouncing balls</a:t>
            </a:r>
            <a:endParaRPr lang="nl-NL" altLang="nl-NL" dirty="0"/>
          </a:p>
        </p:txBody>
      </p:sp>
    </p:spTree>
    <p:extLst>
      <p:ext uri="{BB962C8B-B14F-4D97-AF65-F5344CB8AC3E}">
        <p14:creationId xmlns:p14="http://schemas.microsoft.com/office/powerpoint/2010/main" val="41399530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>
                <a:ea typeface="ＭＳ Ｐゴシック" panose="020B0600070205080204" pitchFamily="34" charset="-128"/>
              </a:rPr>
              <a:t>Gravity</a:t>
            </a:r>
            <a:endParaRPr lang="en-US" altLang="nl-NL">
              <a:ea typeface="ＭＳ Ｐゴシック" panose="020B0600070205080204" pitchFamily="34" charset="-128"/>
            </a:endParaRPr>
          </a:p>
        </p:txBody>
      </p:sp>
      <p:sp>
        <p:nvSpPr>
          <p:cNvPr id="15363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/>
          <a:lstStyle/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Constant change of velocity</a:t>
            </a:r>
          </a:p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Magnitude of change</a:t>
            </a:r>
          </a:p>
        </p:txBody>
      </p:sp>
      <p:sp>
        <p:nvSpPr>
          <p:cNvPr id="11" name="Content Placeholder 13"/>
          <p:cNvSpPr txBox="1">
            <a:spLocks/>
          </p:cNvSpPr>
          <p:nvPr/>
        </p:nvSpPr>
        <p:spPr bwMode="auto">
          <a:xfrm>
            <a:off x="2299063" y="3728680"/>
            <a:ext cx="5085804" cy="1261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Tx/>
              <a:buNone/>
              <a:defRPr/>
            </a:pPr>
            <a:r>
              <a:rPr lang="nl-NL" altLang="nl-NL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 </a:t>
            </a:r>
            <a:r>
              <a:rPr lang="nl-NL" altLang="nl-NL" sz="28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gravity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nl-NL" altLang="nl-NL" sz="28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0.1f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nl-NL" altLang="nl-NL" sz="28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Tx/>
              <a:buNone/>
              <a:defRPr/>
            </a:pPr>
            <a:r>
              <a:rPr lang="nl-NL" altLang="nl-NL" sz="28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velocity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nl-NL" altLang="nl-NL" sz="28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 += </a:t>
            </a:r>
            <a:r>
              <a:rPr lang="nl-NL" altLang="nl-NL" sz="28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gravity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nl-NL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Tx/>
              <a:buNone/>
              <a:defRPr/>
            </a:pPr>
            <a:endParaRPr lang="en-US" altLang="nl-NL" sz="2800" dirty="0">
              <a:latin typeface="Frutiger LT Std 55 Roman" panose="020B0602020204020204" pitchFamily="34" charset="0"/>
            </a:endParaRPr>
          </a:p>
          <a:p>
            <a:pPr>
              <a:buFontTx/>
              <a:buNone/>
              <a:defRPr/>
            </a:pPr>
            <a:endParaRPr lang="nl-NL" altLang="nl-NL" sz="2800" kern="0" dirty="0">
              <a:latin typeface="Frutiger LT Std 55 Roman" panose="020B0602020204020204" pitchFamily="34" charset="0"/>
            </a:endParaRP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1079500" y="5416959"/>
            <a:ext cx="6908800" cy="84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 eaLnBrk="1" hangingPunct="1">
              <a:buFontTx/>
              <a:buNone/>
              <a:defRPr/>
            </a:pPr>
            <a:r>
              <a:rPr lang="nl-NL" altLang="nl-NL" sz="2800" kern="0" dirty="0" err="1">
                <a:latin typeface="Frutiger LT Std 55 Roman" panose="020B0602020204020204" pitchFamily="34" charset="0"/>
                <a:ea typeface="ＭＳ Ｐゴシック" panose="020B0600070205080204" pitchFamily="34" charset="-128"/>
              </a:rPr>
              <a:t>Could</a:t>
            </a:r>
            <a:r>
              <a:rPr lang="nl-NL" altLang="nl-NL" sz="2800" kern="0" dirty="0">
                <a:latin typeface="Frutiger LT Std 55 Roman" panose="020B0602020204020204" pitchFamily="34" charset="0"/>
                <a:ea typeface="ＭＳ Ｐゴシック" panose="020B0600070205080204" pitchFamily="34" charset="-128"/>
              </a:rPr>
              <a:t> the </a:t>
            </a:r>
            <a:r>
              <a:rPr lang="nl-NL" altLang="nl-NL" sz="2800" kern="0" dirty="0" err="1">
                <a:latin typeface="Frutiger LT Std 55 Roman" panose="020B0602020204020204" pitchFamily="34" charset="0"/>
                <a:ea typeface="ＭＳ Ｐゴシック" panose="020B0600070205080204" pitchFamily="34" charset="-128"/>
              </a:rPr>
              <a:t>gravity</a:t>
            </a:r>
            <a:r>
              <a:rPr lang="nl-NL" altLang="nl-NL" sz="2800" kern="0" dirty="0">
                <a:latin typeface="Frutiger LT Std 55 Roman" panose="020B0602020204020204" pitchFamily="34" charset="0"/>
                <a:ea typeface="ＭＳ Ｐゴシック" panose="020B0600070205080204" pitchFamily="34" charset="-128"/>
              </a:rPr>
              <a:t> </a:t>
            </a:r>
            <a:r>
              <a:rPr lang="nl-NL" altLang="nl-NL" sz="2800" kern="0" dirty="0" err="1">
                <a:latin typeface="Frutiger LT Std 55 Roman" panose="020B0602020204020204" pitchFamily="34" charset="0"/>
                <a:ea typeface="ＭＳ Ｐゴシック" panose="020B0600070205080204" pitchFamily="34" charset="-128"/>
              </a:rPr>
              <a:t>also</a:t>
            </a:r>
            <a:r>
              <a:rPr lang="nl-NL" altLang="nl-NL" sz="2800" kern="0" dirty="0">
                <a:latin typeface="Frutiger LT Std 55 Roman" panose="020B0602020204020204" pitchFamily="34" charset="0"/>
                <a:ea typeface="ＭＳ Ｐゴシック" panose="020B0600070205080204" pitchFamily="34" charset="-128"/>
              </a:rPr>
              <a:t> </a:t>
            </a:r>
            <a:r>
              <a:rPr lang="nl-NL" altLang="nl-NL" sz="2800" kern="0" dirty="0" err="1">
                <a:latin typeface="Frutiger LT Std 55 Roman" panose="020B0602020204020204" pitchFamily="34" charset="0"/>
                <a:ea typeface="ＭＳ Ｐゴシック" panose="020B0600070205080204" pitchFamily="34" charset="-128"/>
              </a:rPr>
              <a:t>be</a:t>
            </a:r>
            <a:r>
              <a:rPr lang="nl-NL" altLang="nl-NL" sz="2800" kern="0" dirty="0">
                <a:latin typeface="Frutiger LT Std 55 Roman" panose="020B0602020204020204" pitchFamily="34" charset="0"/>
                <a:ea typeface="ＭＳ Ｐゴシック" panose="020B0600070205080204" pitchFamily="34" charset="-128"/>
              </a:rPr>
              <a:t> a vector?</a:t>
            </a:r>
          </a:p>
        </p:txBody>
      </p:sp>
    </p:spTree>
    <p:extLst>
      <p:ext uri="{BB962C8B-B14F-4D97-AF65-F5344CB8AC3E}">
        <p14:creationId xmlns:p14="http://schemas.microsoft.com/office/powerpoint/2010/main" val="3010863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>
                <a:ea typeface="ＭＳ Ｐゴシック" panose="020B0600070205080204" pitchFamily="34" charset="-128"/>
              </a:rPr>
              <a:t>Acceleration</a:t>
            </a:r>
            <a:endParaRPr lang="en-US" altLang="nl-NL">
              <a:ea typeface="ＭＳ Ｐゴシック" panose="020B0600070205080204" pitchFamily="34" charset="-128"/>
            </a:endParaRPr>
          </a:p>
        </p:txBody>
      </p:sp>
      <p:sp>
        <p:nvSpPr>
          <p:cNvPr id="17411" name="Rectangle 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Constant change of velocity</a:t>
            </a:r>
          </a:p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Direction of change</a:t>
            </a:r>
          </a:p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Magnitude of change</a:t>
            </a:r>
          </a:p>
        </p:txBody>
      </p:sp>
      <p:graphicFrame>
        <p:nvGraphicFramePr>
          <p:cNvPr id="17412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526848"/>
              </p:ext>
            </p:extLst>
          </p:nvPr>
        </p:nvGraphicFramePr>
        <p:xfrm>
          <a:off x="1366838" y="3895725"/>
          <a:ext cx="2652712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5" name="Equation" r:id="rId4" imgW="1231560" imgH="507960" progId="Equation.3">
                  <p:embed/>
                </p:oleObj>
              </mc:Choice>
              <mc:Fallback>
                <p:oleObj name="Equation" r:id="rId4" imgW="1231560" imgH="507960" progId="Equation.3">
                  <p:embed/>
                  <p:pic>
                    <p:nvPicPr>
                      <p:cNvPr id="17412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66838" y="3895725"/>
                        <a:ext cx="2652712" cy="1092200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hlink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13" name="Text Box 10"/>
          <p:cNvSpPr txBox="1">
            <a:spLocks noChangeArrowheads="1"/>
          </p:cNvSpPr>
          <p:nvPr/>
        </p:nvSpPr>
        <p:spPr bwMode="auto">
          <a:xfrm>
            <a:off x="4637674" y="4299775"/>
            <a:ext cx="1524776" cy="523220"/>
          </a:xfrm>
          <a:prstGeom prst="rect">
            <a:avLst/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28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nl-NL" altLang="nl-NL" sz="28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nl-NL" altLang="nl-NL" sz="28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nl-NL" sz="28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13"/>
          <p:cNvSpPr txBox="1">
            <a:spLocks/>
          </p:cNvSpPr>
          <p:nvPr/>
        </p:nvSpPr>
        <p:spPr bwMode="auto">
          <a:xfrm>
            <a:off x="361766" y="5246439"/>
            <a:ext cx="8551816" cy="131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Tx/>
              <a:buNone/>
              <a:defRPr/>
            </a:pPr>
            <a:r>
              <a:rPr lang="nl-NL" altLang="nl-NL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Vector2 </a:t>
            </a:r>
            <a:r>
              <a:rPr lang="nl-NL" altLang="nl-NL" sz="28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acceleration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nl-NL" altLang="nl-NL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nl-NL" altLang="nl-NL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Vector2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nl-NL" altLang="nl-NL" sz="28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nl-NL" altLang="nl-NL" sz="28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>
              <a:buFontTx/>
              <a:buNone/>
              <a:defRPr/>
            </a:pPr>
            <a:r>
              <a:rPr lang="nl-NL" altLang="nl-NL" sz="28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velocity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 += </a:t>
            </a:r>
            <a:r>
              <a:rPr lang="nl-NL" altLang="nl-NL" sz="28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acceleration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nl-NL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Tx/>
              <a:buNone/>
              <a:defRPr/>
            </a:pPr>
            <a:endParaRPr lang="en-US" altLang="nl-NL" sz="2800" dirty="0">
              <a:latin typeface="Frutiger LT Std 55 Roman" panose="020B0602020204020204" pitchFamily="34" charset="0"/>
            </a:endParaRPr>
          </a:p>
          <a:p>
            <a:pPr>
              <a:buFontTx/>
              <a:buNone/>
              <a:defRPr/>
            </a:pPr>
            <a:endParaRPr lang="nl-NL" altLang="nl-NL" sz="2800" kern="0" dirty="0">
              <a:latin typeface="Frutiger LT Std 55 Roman" panose="020B0602020204020204" pitchFamily="34" charset="0"/>
            </a:endParaRPr>
          </a:p>
        </p:txBody>
      </p:sp>
      <p:sp>
        <p:nvSpPr>
          <p:cNvPr id="10" name="Line 4"/>
          <p:cNvSpPr>
            <a:spLocks noChangeShapeType="1"/>
          </p:cNvSpPr>
          <p:nvPr/>
        </p:nvSpPr>
        <p:spPr bwMode="auto">
          <a:xfrm>
            <a:off x="5718175" y="2485957"/>
            <a:ext cx="1439863" cy="720725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NL" sz="2400" dirty="0">
              <a:latin typeface="Frutiger LT Std 55 Roman" panose="020B0602020204020204" pitchFamily="34" charset="0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6340294" y="2374402"/>
            <a:ext cx="111421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2400" dirty="0">
                <a:latin typeface="Frutiger LT Std 55 Roman" panose="020B0602020204020204" pitchFamily="34" charset="0"/>
              </a:rPr>
              <a:t>Vector</a:t>
            </a:r>
            <a:endParaRPr lang="en-US" altLang="nl-NL" sz="2400" dirty="0">
              <a:latin typeface="Frutiger LT Std 55 Roman" panose="020B0602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1851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>
                <a:ea typeface="ＭＳ Ｐゴシック" panose="020B0600070205080204" pitchFamily="34" charset="-128"/>
              </a:rPr>
              <a:t>Friction</a:t>
            </a:r>
            <a:endParaRPr lang="en-US" altLang="nl-NL">
              <a:ea typeface="ＭＳ Ｐゴシック" panose="020B0600070205080204" pitchFamily="34" charset="-128"/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Drag, resistance, damping</a:t>
            </a:r>
          </a:p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Changes magnitude of velocity</a:t>
            </a:r>
          </a:p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Easy and cheap solution:</a:t>
            </a:r>
            <a:br>
              <a:rPr lang="nl-NL" altLang="nl-NL" dirty="0">
                <a:ea typeface="ＭＳ Ｐゴシック" panose="020B0600070205080204" pitchFamily="34" charset="-128"/>
              </a:rPr>
            </a:br>
            <a:r>
              <a:rPr lang="nl-NL" altLang="nl-NL" dirty="0">
                <a:ea typeface="ＭＳ Ｐゴシック" panose="020B0600070205080204" pitchFamily="34" charset="-128"/>
              </a:rPr>
              <a:t>taking a fraction of the magnitude</a:t>
            </a:r>
            <a:endParaRPr lang="en-US" altLang="nl-NL" dirty="0">
              <a:ea typeface="ＭＳ Ｐゴシック" panose="020B0600070205080204" pitchFamily="34" charset="-128"/>
            </a:endParaRPr>
          </a:p>
        </p:txBody>
      </p:sp>
      <p:sp>
        <p:nvSpPr>
          <p:cNvPr id="10" name="Content Placeholder 13"/>
          <p:cNvSpPr txBox="1">
            <a:spLocks/>
          </p:cNvSpPr>
          <p:nvPr/>
        </p:nvSpPr>
        <p:spPr bwMode="auto">
          <a:xfrm>
            <a:off x="2252843" y="4562568"/>
            <a:ext cx="5018811" cy="1542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Tx/>
              <a:buNone/>
              <a:defRPr/>
            </a:pPr>
            <a:r>
              <a:rPr lang="nl-NL" altLang="nl-NL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nl-NL" altLang="nl-NL" sz="28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friction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nl-NL" altLang="nl-NL" sz="28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0.99f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nl-NL" altLang="nl-NL" sz="28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velocity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 *= </a:t>
            </a:r>
            <a:r>
              <a:rPr lang="nl-NL" altLang="nl-NL" sz="28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friction</a:t>
            </a:r>
            <a:r>
              <a:rPr lang="nl-NL" altLang="nl-NL" sz="2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>
              <a:buFontTx/>
              <a:buNone/>
              <a:defRPr/>
            </a:pPr>
            <a:endParaRPr lang="nl-NL" altLang="nl-NL" sz="2800" dirty="0">
              <a:latin typeface="Frutiger LT Std 55 Roman" panose="020B0602020204020204" pitchFamily="34" charset="0"/>
            </a:endParaRPr>
          </a:p>
          <a:p>
            <a:pPr>
              <a:buFontTx/>
              <a:buNone/>
              <a:defRPr/>
            </a:pPr>
            <a:endParaRPr lang="nl-NL" altLang="nl-NL" sz="2800" kern="0" dirty="0">
              <a:latin typeface="Frutiger LT Std 55 Roman" panose="020B0602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651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>
                <a:ea typeface="ＭＳ Ｐゴシック" panose="020B0600070205080204" pitchFamily="34" charset="-128"/>
              </a:rPr>
              <a:t>Inelastic bounce</a:t>
            </a:r>
            <a:endParaRPr lang="en-US" altLang="nl-NL">
              <a:ea typeface="ＭＳ Ｐゴシック" panose="020B0600070205080204" pitchFamily="34" charset="-128"/>
            </a:endParaRPr>
          </a:p>
        </p:txBody>
      </p:sp>
      <p:sp>
        <p:nvSpPr>
          <p:cNvPr id="21507" name="Rectangle 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Loss of energy</a:t>
            </a:r>
          </a:p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Loss of velocity</a:t>
            </a:r>
          </a:p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Bounce with </a:t>
            </a:r>
            <a:r>
              <a:rPr lang="nl-NL" altLang="en-US" dirty="0">
                <a:ea typeface="ＭＳ Ｐゴシック" panose="020B0600070205080204" pitchFamily="34" charset="-128"/>
              </a:rPr>
              <a:t>“</a:t>
            </a:r>
            <a:r>
              <a:rPr lang="nl-NL" altLang="nl-NL" dirty="0">
                <a:ea typeface="ＭＳ Ｐゴシック" panose="020B0600070205080204" pitchFamily="34" charset="-128"/>
              </a:rPr>
              <a:t>friction</a:t>
            </a:r>
            <a:r>
              <a:rPr lang="nl-NL" altLang="en-US" dirty="0">
                <a:ea typeface="ＭＳ Ｐゴシック" panose="020B0600070205080204" pitchFamily="34" charset="-128"/>
              </a:rPr>
              <a:t>”</a:t>
            </a:r>
          </a:p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Apply friction only when the ball bounces</a:t>
            </a:r>
          </a:p>
        </p:txBody>
      </p:sp>
    </p:spTree>
    <p:extLst>
      <p:ext uri="{BB962C8B-B14F-4D97-AF65-F5344CB8AC3E}">
        <p14:creationId xmlns:p14="http://schemas.microsoft.com/office/powerpoint/2010/main" val="2403667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PRACTICAL 1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Motion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306307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altLang="nl-NL" dirty="0"/>
              <a:t>Practical 1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type="subTitle" idx="1"/>
          </p:nvPr>
        </p:nvSpPr>
        <p:spPr>
          <a:xfrm>
            <a:off x="360596" y="2626084"/>
            <a:ext cx="7771803" cy="2956110"/>
          </a:xfrm>
        </p:spPr>
        <p:txBody>
          <a:bodyPr>
            <a:normAutofit lnSpcReduction="10000"/>
          </a:bodyPr>
          <a:lstStyle/>
          <a:p>
            <a:r>
              <a:rPr lang="en-US" altLang="nl-NL" dirty="0"/>
              <a:t>Finish the rest of the assignments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nl-NL" dirty="0"/>
              <a:t>Gravity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nl-NL" dirty="0"/>
              <a:t>Acceleration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nl-NL" dirty="0"/>
              <a:t>Friction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nl-NL" dirty="0"/>
          </a:p>
          <a:p>
            <a:r>
              <a:rPr lang="en-US" altLang="nl-NL" dirty="0"/>
              <a:t>Hand in your report via VLO group assignments</a:t>
            </a:r>
          </a:p>
          <a:p>
            <a:r>
              <a:rPr lang="en-US" altLang="nl-NL" dirty="0"/>
              <a:t>before May 7</a:t>
            </a:r>
            <a:r>
              <a:rPr lang="en-US" altLang="nl-NL" baseline="30000" dirty="0"/>
              <a:t>th</a:t>
            </a:r>
            <a:r>
              <a:rPr lang="en-US" altLang="nl-NL" dirty="0"/>
              <a:t>, 23:00</a:t>
            </a:r>
            <a:endParaRPr lang="nl-NL" altLang="nl-NL" dirty="0"/>
          </a:p>
        </p:txBody>
      </p:sp>
    </p:spTree>
    <p:extLst>
      <p:ext uri="{BB962C8B-B14F-4D97-AF65-F5344CB8AC3E}">
        <p14:creationId xmlns:p14="http://schemas.microsoft.com/office/powerpoint/2010/main" val="1088235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nl-NL" dirty="0">
                <a:ea typeface="+mj-ea"/>
                <a:cs typeface="+mj-cs"/>
              </a:rPr>
              <a:t>Vector2d</a:t>
            </a:r>
            <a:endParaRPr lang="en-US" dirty="0">
              <a:ea typeface="+mj-ea"/>
              <a:cs typeface="+mj-cs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nl-NL" dirty="0">
                <a:ea typeface="+mn-ea"/>
                <a:cs typeface="+mn-cs"/>
              </a:rPr>
              <a:t>XNA</a:t>
            </a:r>
            <a:endParaRPr lang="en-US" dirty="0"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860884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altLang="nl-NL" dirty="0"/>
              <a:t>Initialize vector</a:t>
            </a:r>
          </a:p>
        </p:txBody>
      </p:sp>
      <p:sp>
        <p:nvSpPr>
          <p:cNvPr id="7171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</a:rPr>
              <a:t>v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</a:rPr>
              <a:t>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-1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</a:rPr>
              <a:t>position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</a:rPr>
              <a:t>position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200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300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nl-NL" altLang="nl-NL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401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altLang="nl-NL"/>
              <a:t>Add vectors</a:t>
            </a:r>
          </a:p>
        </p:txBody>
      </p:sp>
      <p:sp>
        <p:nvSpPr>
          <p:cNvPr id="8195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</a:rPr>
              <a:t>v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</a:rPr>
              <a:t>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-1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nl-NL" altLang="nl-NL" dirty="0"/>
          </a:p>
          <a:p>
            <a:pPr marL="0" indent="0">
              <a:buNone/>
            </a:pP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v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v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 + </a:t>
            </a: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w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nl-NL" altLang="nl-NL" dirty="0"/>
              <a:t>or</a:t>
            </a:r>
          </a:p>
          <a:p>
            <a:pPr marL="0" indent="0">
              <a:buNone/>
            </a:pP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v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 += </a:t>
            </a: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w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;</a:t>
            </a:r>
          </a:p>
          <a:p>
            <a:endParaRPr lang="nl-NL" altLang="nl-NL" dirty="0"/>
          </a:p>
        </p:txBody>
      </p:sp>
    </p:spTree>
    <p:extLst>
      <p:ext uri="{BB962C8B-B14F-4D97-AF65-F5344CB8AC3E}">
        <p14:creationId xmlns:p14="http://schemas.microsoft.com/office/powerpoint/2010/main" val="2409792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360000" y="944563"/>
            <a:ext cx="8229600" cy="1293540"/>
          </a:xfrm>
        </p:spPr>
        <p:txBody>
          <a:bodyPr anchor="t">
            <a:normAutofit/>
          </a:bodyPr>
          <a:lstStyle/>
          <a:p>
            <a:r>
              <a:rPr lang="nl-NL" altLang="nl-NL" dirty="0"/>
              <a:t>Multiply a vector</a:t>
            </a:r>
            <a:br>
              <a:rPr lang="nl-NL" altLang="nl-NL" dirty="0"/>
            </a:br>
            <a:r>
              <a:rPr lang="nl-NL" altLang="nl-NL" dirty="0"/>
              <a:t>with a float (scale)</a:t>
            </a:r>
          </a:p>
        </p:txBody>
      </p:sp>
      <p:sp>
        <p:nvSpPr>
          <p:cNvPr id="9219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endParaRPr lang="nl-NL" altLang="nl-NL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NL" altLang="nl-NL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nl-NL" altLang="nl-NL" dirty="0">
                <a:latin typeface="Consolas" panose="020B0609020204030204" pitchFamily="49" charset="0"/>
              </a:rPr>
              <a:t> </a:t>
            </a: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v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 =</a:t>
            </a:r>
            <a:r>
              <a:rPr lang="nl-NL" altLang="nl-NL" dirty="0">
                <a:latin typeface="Consolas" panose="020B0609020204030204" pitchFamily="49" charset="0"/>
              </a:rPr>
              <a:t> new </a:t>
            </a:r>
            <a:r>
              <a:rPr lang="nl-NL" altLang="nl-NL" dirty="0">
                <a:solidFill>
                  <a:srgbClr val="0070C0"/>
                </a:solidFill>
                <a:latin typeface="Consolas" panose="020B0609020204030204" pitchFamily="49" charset="0"/>
              </a:rPr>
              <a:t>Vector2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nl-NL" altLang="nl-NL" dirty="0">
                <a:solidFill>
                  <a:srgbClr val="C00000"/>
                </a:solidFill>
                <a:latin typeface="Consolas" panose="020B0609020204030204" pitchFamily="49" charset="0"/>
              </a:rPr>
              <a:t>2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nl-NL" altLang="nl-NL" dirty="0">
                <a:solidFill>
                  <a:srgbClr val="C00000"/>
                </a:solidFill>
                <a:latin typeface="Consolas" panose="020B0609020204030204" pitchFamily="49" charset="0"/>
              </a:rPr>
              <a:t>5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nl-NL" altLang="nl-NL" dirty="0">
                <a:solidFill>
                  <a:srgbClr val="0070C0"/>
                </a:solidFill>
                <a:latin typeface="Consolas" panose="020B0609020204030204" pitchFamily="49" charset="0"/>
              </a:rPr>
              <a:t>float</a:t>
            </a:r>
            <a:r>
              <a:rPr lang="nl-NL" altLang="nl-NL" dirty="0">
                <a:latin typeface="Consolas" panose="020B0609020204030204" pitchFamily="49" charset="0"/>
              </a:rPr>
              <a:t> </a:t>
            </a: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f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nl-NL" altLang="nl-NL" dirty="0">
                <a:solidFill>
                  <a:srgbClr val="C00000"/>
                </a:solidFill>
                <a:latin typeface="Consolas" panose="020B0609020204030204" pitchFamily="49" charset="0"/>
              </a:rPr>
              <a:t>1.7f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nl-NL" altLang="nl-NL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v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v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 * </a:t>
            </a: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f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nl-NL" altLang="nl-NL" dirty="0"/>
              <a:t>or</a:t>
            </a:r>
          </a:p>
          <a:p>
            <a:pPr marL="0" indent="0">
              <a:buNone/>
            </a:pP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v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 *= </a:t>
            </a:r>
            <a:r>
              <a:rPr lang="nl-NL" altLang="nl-NL" dirty="0">
                <a:solidFill>
                  <a:srgbClr val="7030A0"/>
                </a:solidFill>
                <a:latin typeface="Consolas" panose="020B0609020204030204" pitchFamily="49" charset="0"/>
              </a:rPr>
              <a:t>f</a:t>
            </a:r>
            <a:r>
              <a:rPr lang="nl-NL" altLang="nl-NL" dirty="0">
                <a:solidFill>
                  <a:schemeClr val="tx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9221" name="Rounded Rectangular Callout 4"/>
          <p:cNvSpPr>
            <a:spLocks noChangeArrowheads="1"/>
          </p:cNvSpPr>
          <p:nvPr/>
        </p:nvSpPr>
        <p:spPr bwMode="auto">
          <a:xfrm>
            <a:off x="2548617" y="5910263"/>
            <a:ext cx="2663825" cy="431800"/>
          </a:xfrm>
          <a:prstGeom prst="wedgeRoundRectCallout">
            <a:avLst>
              <a:gd name="adj1" fmla="val -56481"/>
              <a:gd name="adj2" fmla="val -156426"/>
              <a:gd name="adj3" fmla="val 16667"/>
            </a:avLst>
          </a:prstGeom>
          <a:noFill/>
          <a:ln w="19050">
            <a:solidFill>
              <a:schemeClr val="tx2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nl-NL" altLang="nl-NL" sz="1800">
                <a:latin typeface="Frutiger LT Std 55 Roman" panose="020B0602020204020204" pitchFamily="34" charset="0"/>
              </a:rPr>
              <a:t>Does this really work?</a:t>
            </a:r>
          </a:p>
        </p:txBody>
      </p:sp>
    </p:spTree>
    <p:extLst>
      <p:ext uri="{BB962C8B-B14F-4D97-AF65-F5344CB8AC3E}">
        <p14:creationId xmlns:p14="http://schemas.microsoft.com/office/powerpoint/2010/main" val="416701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>
                <a:ea typeface="ＭＳ Ｐゴシック" panose="020B0600070205080204" pitchFamily="34" charset="-128"/>
              </a:rPr>
              <a:t>Motion</a:t>
            </a:r>
            <a:endParaRPr lang="en-US" altLang="nl-NL">
              <a:ea typeface="ＭＳ Ｐゴシック" panose="020B0600070205080204" pitchFamily="34" charset="-128"/>
            </a:endParaRPr>
          </a:p>
        </p:txBody>
      </p:sp>
      <p:sp>
        <p:nvSpPr>
          <p:cNvPr id="11268" name="Rectangle 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Change of position</a:t>
            </a:r>
          </a:p>
          <a:p>
            <a:pPr eaLnBrk="1" hangingPunct="1"/>
            <a:r>
              <a:rPr lang="nl-NL" altLang="nl-NL" dirty="0">
                <a:ea typeface="ＭＳ Ｐゴシック" panose="020B0600070205080204" pitchFamily="34" charset="-128"/>
              </a:rPr>
              <a:t>Change of x and y coordinates</a:t>
            </a:r>
          </a:p>
          <a:p>
            <a:pPr eaLnBrk="1" hangingPunct="1"/>
            <a:endParaRPr lang="en-US" altLang="nl-NL" dirty="0">
              <a:ea typeface="ＭＳ Ｐゴシック" panose="020B0600070205080204" pitchFamily="34" charset="-128"/>
            </a:endParaRPr>
          </a:p>
        </p:txBody>
      </p:sp>
      <p:sp>
        <p:nvSpPr>
          <p:cNvPr id="11269" name="Text Box 4"/>
          <p:cNvSpPr txBox="1">
            <a:spLocks noChangeArrowheads="1"/>
          </p:cNvSpPr>
          <p:nvPr/>
        </p:nvSpPr>
        <p:spPr bwMode="auto">
          <a:xfrm>
            <a:off x="1954935" y="4959309"/>
            <a:ext cx="1719766" cy="954107"/>
          </a:xfrm>
          <a:prstGeom prst="rect">
            <a:avLst/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nl-NL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 = 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nl-NL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nl-NL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 = 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nl-NL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l-GR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endParaRPr lang="en-US" altLang="nl-NL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425" name="Oval 9"/>
          <p:cNvSpPr>
            <a:spLocks noChangeArrowheads="1"/>
          </p:cNvSpPr>
          <p:nvPr/>
        </p:nvSpPr>
        <p:spPr bwMode="auto">
          <a:xfrm>
            <a:off x="3203575" y="3429000"/>
            <a:ext cx="431800" cy="4318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 w="38100">
            <a:solidFill>
              <a:srgbClr val="7030A0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sz="2800" dirty="0">
              <a:latin typeface="Frutiger LT Std 55 Roman" panose="020B0602020204020204" pitchFamily="34" charset="0"/>
            </a:endParaRPr>
          </a:p>
        </p:txBody>
      </p:sp>
      <p:sp>
        <p:nvSpPr>
          <p:cNvPr id="11271" name="Text Box 11"/>
          <p:cNvSpPr txBox="1">
            <a:spLocks noChangeArrowheads="1"/>
          </p:cNvSpPr>
          <p:nvPr/>
        </p:nvSpPr>
        <p:spPr bwMode="auto">
          <a:xfrm>
            <a:off x="2215337" y="3333204"/>
            <a:ext cx="106661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nl-NL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nl-NL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nl-NL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nl-NL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72" name="Text Box 12"/>
          <p:cNvSpPr txBox="1">
            <a:spLocks noChangeArrowheads="1"/>
          </p:cNvSpPr>
          <p:nvPr/>
        </p:nvSpPr>
        <p:spPr bwMode="auto">
          <a:xfrm>
            <a:off x="5110255" y="4239357"/>
            <a:ext cx="129363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nl-NL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nl-NL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 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nl-NL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')</a:t>
            </a:r>
            <a:endParaRPr lang="en-US" altLang="nl-NL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73" name="Line 13"/>
          <p:cNvSpPr>
            <a:spLocks noChangeShapeType="1"/>
          </p:cNvSpPr>
          <p:nvPr/>
        </p:nvSpPr>
        <p:spPr bwMode="auto">
          <a:xfrm>
            <a:off x="3419475" y="3644900"/>
            <a:ext cx="1439863" cy="720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NL" sz="2800" dirty="0">
              <a:latin typeface="Frutiger LT Std 55 Roman" panose="020B0602020204020204" pitchFamily="34" charset="0"/>
            </a:endParaRPr>
          </a:p>
        </p:txBody>
      </p:sp>
      <p:sp>
        <p:nvSpPr>
          <p:cNvPr id="11274" name="Line 14"/>
          <p:cNvSpPr>
            <a:spLocks noChangeShapeType="1"/>
          </p:cNvSpPr>
          <p:nvPr/>
        </p:nvSpPr>
        <p:spPr bwMode="auto">
          <a:xfrm>
            <a:off x="3419475" y="3644900"/>
            <a:ext cx="14398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NL" sz="2800" dirty="0">
              <a:latin typeface="Frutiger LT Std 55 Roman" panose="020B0602020204020204" pitchFamily="34" charset="0"/>
            </a:endParaRPr>
          </a:p>
        </p:txBody>
      </p:sp>
      <p:sp>
        <p:nvSpPr>
          <p:cNvPr id="11275" name="Line 15"/>
          <p:cNvSpPr>
            <a:spLocks noChangeShapeType="1"/>
          </p:cNvSpPr>
          <p:nvPr/>
        </p:nvSpPr>
        <p:spPr bwMode="auto">
          <a:xfrm>
            <a:off x="4859338" y="3644900"/>
            <a:ext cx="0" cy="720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NL" sz="2800" dirty="0">
              <a:latin typeface="Frutiger LT Std 55 Roman" panose="020B0602020204020204" pitchFamily="34" charset="0"/>
            </a:endParaRPr>
          </a:p>
        </p:txBody>
      </p:sp>
      <p:sp>
        <p:nvSpPr>
          <p:cNvPr id="11276" name="Text Box 16"/>
          <p:cNvSpPr txBox="1">
            <a:spLocks noChangeArrowheads="1"/>
          </p:cNvSpPr>
          <p:nvPr/>
        </p:nvSpPr>
        <p:spPr bwMode="auto">
          <a:xfrm>
            <a:off x="4039053" y="3095159"/>
            <a:ext cx="59503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l-GR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endParaRPr lang="en-US" altLang="nl-NL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77" name="Text Box 17"/>
          <p:cNvSpPr txBox="1">
            <a:spLocks noChangeArrowheads="1"/>
          </p:cNvSpPr>
          <p:nvPr/>
        </p:nvSpPr>
        <p:spPr bwMode="auto">
          <a:xfrm>
            <a:off x="4857571" y="3717925"/>
            <a:ext cx="59503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l-GR" altLang="nl-NL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nl-NL" altLang="nl-NL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endParaRPr lang="en-US" altLang="nl-NL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78" name="Rectangle 21"/>
          <p:cNvSpPr>
            <a:spLocks noChangeArrowheads="1"/>
          </p:cNvSpPr>
          <p:nvPr/>
        </p:nvSpPr>
        <p:spPr bwMode="auto">
          <a:xfrm>
            <a:off x="0" y="29776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nl-NL" altLang="nl-NL" sz="1800" dirty="0">
              <a:latin typeface="Frutiger LT Std 55 Roman" panose="020B0602020204020204" pitchFamily="34" charset="0"/>
            </a:endParaRPr>
          </a:p>
        </p:txBody>
      </p:sp>
      <p:graphicFrame>
        <p:nvGraphicFramePr>
          <p:cNvPr id="11279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7853191"/>
              </p:ext>
            </p:extLst>
          </p:nvPr>
        </p:nvGraphicFramePr>
        <p:xfrm>
          <a:off x="4221979" y="4938532"/>
          <a:ext cx="2289406" cy="10026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3" name="Equation" r:id="rId4" imgW="1155600" imgH="507960" progId="Equation.3">
                  <p:embed/>
                </p:oleObj>
              </mc:Choice>
              <mc:Fallback>
                <p:oleObj name="Equation" r:id="rId4" imgW="1155600" imgH="507960" progId="Equation.3">
                  <p:embed/>
                  <p:pic>
                    <p:nvPicPr>
                      <p:cNvPr id="11279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21979" y="4938532"/>
                        <a:ext cx="2289406" cy="1002644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hlink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3566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2.82211E-6 L 0.15747 0.1050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04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65" y="52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4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>
                <a:ea typeface="ＭＳ Ｐゴシック" panose="020B0600070205080204" pitchFamily="34" charset="-128"/>
              </a:rPr>
              <a:t>Velocity</a:t>
            </a:r>
            <a:endParaRPr lang="en-US" altLang="nl-NL">
              <a:ea typeface="ＭＳ Ｐゴシック" panose="020B0600070205080204" pitchFamily="34" charset="-128"/>
            </a:endParaRPr>
          </a:p>
        </p:txBody>
      </p:sp>
      <p:sp>
        <p:nvSpPr>
          <p:cNvPr id="13316" name="Rectangle 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Constant change of position</a:t>
            </a:r>
          </a:p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Direction of change</a:t>
            </a:r>
          </a:p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Magnitude of change</a:t>
            </a:r>
          </a:p>
        </p:txBody>
      </p:sp>
      <p:sp>
        <p:nvSpPr>
          <p:cNvPr id="13317" name="Line 4"/>
          <p:cNvSpPr>
            <a:spLocks noChangeShapeType="1"/>
          </p:cNvSpPr>
          <p:nvPr/>
        </p:nvSpPr>
        <p:spPr bwMode="auto">
          <a:xfrm>
            <a:off x="5718175" y="2485957"/>
            <a:ext cx="1439863" cy="720725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nl-NL" sz="2400" dirty="0">
              <a:latin typeface="Frutiger LT Std 55 Roman" panose="020B0602020204020204" pitchFamily="34" charset="0"/>
            </a:endParaRPr>
          </a:p>
        </p:txBody>
      </p:sp>
      <p:sp>
        <p:nvSpPr>
          <p:cNvPr id="13318" name="Text Box 5"/>
          <p:cNvSpPr txBox="1">
            <a:spLocks noChangeArrowheads="1"/>
          </p:cNvSpPr>
          <p:nvPr/>
        </p:nvSpPr>
        <p:spPr bwMode="auto">
          <a:xfrm>
            <a:off x="6340294" y="2374402"/>
            <a:ext cx="111421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2400" dirty="0">
                <a:latin typeface="Frutiger LT Std 55 Roman" panose="020B0602020204020204" pitchFamily="34" charset="0"/>
              </a:rPr>
              <a:t>Vector</a:t>
            </a:r>
            <a:endParaRPr lang="en-US" altLang="nl-NL" sz="2400" dirty="0">
              <a:latin typeface="Frutiger LT Std 55 Roman" panose="020B0602020204020204" pitchFamily="34" charset="0"/>
            </a:endParaRPr>
          </a:p>
        </p:txBody>
      </p:sp>
      <p:sp>
        <p:nvSpPr>
          <p:cNvPr id="13319" name="Text Box 5"/>
          <p:cNvSpPr txBox="1">
            <a:spLocks noChangeArrowheads="1"/>
          </p:cNvSpPr>
          <p:nvPr/>
        </p:nvSpPr>
        <p:spPr bwMode="auto">
          <a:xfrm>
            <a:off x="1720680" y="4348949"/>
            <a:ext cx="5508239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nl-NL" altLang="nl-NL" sz="2800" dirty="0">
                <a:solidFill>
                  <a:srgbClr val="0070C0"/>
                </a:solidFill>
                <a:latin typeface="Consolas" panose="020B0609020204030204" pitchFamily="49" charset="0"/>
              </a:rPr>
              <a:t>Vector2 </a:t>
            </a:r>
            <a:r>
              <a:rPr lang="nl-NL" altLang="nl-NL" sz="2800" dirty="0">
                <a:solidFill>
                  <a:srgbClr val="7030A0"/>
                </a:solidFill>
                <a:latin typeface="Consolas" panose="020B0609020204030204" pitchFamily="49" charset="0"/>
              </a:rPr>
              <a:t>position</a:t>
            </a:r>
            <a:r>
              <a:rPr lang="nl-NL" altLang="nl-NL" sz="2800" dirty="0">
                <a:latin typeface="Consolas" panose="020B0609020204030204" pitchFamily="49" charset="0"/>
              </a:rPr>
              <a:t>, </a:t>
            </a:r>
            <a:r>
              <a:rPr lang="nl-NL" altLang="nl-NL" sz="2800" dirty="0">
                <a:solidFill>
                  <a:srgbClr val="7030A0"/>
                </a:solidFill>
                <a:latin typeface="Consolas" panose="020B0609020204030204" pitchFamily="49" charset="0"/>
              </a:rPr>
              <a:t>velocity</a:t>
            </a:r>
            <a:r>
              <a:rPr lang="nl-NL" altLang="nl-NL" sz="2800" dirty="0">
                <a:latin typeface="Consolas" panose="020B0609020204030204" pitchFamily="49" charset="0"/>
              </a:rPr>
              <a:t>;</a:t>
            </a:r>
          </a:p>
          <a:p>
            <a:pPr>
              <a:spcBef>
                <a:spcPct val="0"/>
              </a:spcBef>
              <a:buFontTx/>
              <a:buNone/>
            </a:pPr>
            <a:endParaRPr lang="nl-NL" altLang="nl-NL" sz="28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nl-NL" altLang="nl-NL" sz="2800" dirty="0">
                <a:solidFill>
                  <a:srgbClr val="7030A0"/>
                </a:solidFill>
                <a:latin typeface="Consolas" panose="020B0609020204030204" pitchFamily="49" charset="0"/>
              </a:rPr>
              <a:t>position</a:t>
            </a:r>
            <a:r>
              <a:rPr lang="nl-NL" altLang="nl-NL" sz="2800" dirty="0">
                <a:latin typeface="Consolas" panose="020B0609020204030204" pitchFamily="49" charset="0"/>
              </a:rPr>
              <a:t> += </a:t>
            </a:r>
            <a:r>
              <a:rPr lang="nl-NL" altLang="nl-NL" sz="2800" dirty="0">
                <a:solidFill>
                  <a:srgbClr val="7030A0"/>
                </a:solidFill>
                <a:latin typeface="Consolas" panose="020B0609020204030204" pitchFamily="49" charset="0"/>
              </a:rPr>
              <a:t>velocity</a:t>
            </a:r>
            <a:r>
              <a:rPr lang="nl-NL" altLang="nl-NL" sz="2800" dirty="0">
                <a:latin typeface="Consolas" panose="020B0609020204030204" pitchFamily="49" charset="0"/>
              </a:rPr>
              <a:t>;</a:t>
            </a:r>
            <a:endParaRPr lang="en-US" altLang="nl-NL" sz="2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89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00" y="1503701"/>
            <a:ext cx="4952229" cy="5123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2"/>
          <p:cNvSpPr>
            <a:spLocks noGrp="1" noChangeArrowheads="1"/>
          </p:cNvSpPr>
          <p:nvPr>
            <p:ph type="title"/>
          </p:nvPr>
        </p:nvSpPr>
        <p:spPr>
          <a:xfrm>
            <a:off x="360000" y="761684"/>
            <a:ext cx="8229600" cy="1607048"/>
          </a:xfrm>
        </p:spPr>
        <p:txBody>
          <a:bodyPr anchor="t">
            <a:normAutofit/>
          </a:bodyPr>
          <a:lstStyle/>
          <a:p>
            <a:r>
              <a:rPr lang="nl-NL" altLang="nl-NL" dirty="0"/>
              <a:t>GameObject</a:t>
            </a:r>
            <a:br>
              <a:rPr lang="nl-NL" altLang="nl-NL" dirty="0"/>
            </a:br>
            <a:endParaRPr lang="en-US" altLang="nl-NL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2429690" y="2086830"/>
            <a:ext cx="6159909" cy="403933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GameObject</a:t>
            </a:r>
            <a:r>
              <a:rPr lang="en-US" dirty="0"/>
              <a:t> class has fields for a position and a velocity</a:t>
            </a:r>
          </a:p>
          <a:p>
            <a:endParaRPr lang="en-US" dirty="0"/>
          </a:p>
          <a:p>
            <a:r>
              <a:rPr lang="en-US" dirty="0"/>
              <a:t>The update method adds the velocity to the position</a:t>
            </a:r>
          </a:p>
          <a:p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02180718"/>
      </p:ext>
    </p:extLst>
  </p:cSld>
  <p:clrMapOvr>
    <a:masterClrMapping/>
  </p:clrMapOvr>
</p:sld>
</file>

<file path=ppt/theme/theme1.xml><?xml version="1.0" encoding="utf-8"?>
<a:theme xmlns:a="http://schemas.openxmlformats.org/drawingml/2006/main" name="HvA_HBO-ICT">
  <a:themeElements>
    <a:clrScheme name="Custom 3">
      <a:dk1>
        <a:sysClr val="windowText" lastClr="000000"/>
      </a:dk1>
      <a:lt1>
        <a:sysClr val="window" lastClr="FFFFFF"/>
      </a:lt1>
      <a:dk2>
        <a:srgbClr val="4543E8"/>
      </a:dk2>
      <a:lt2>
        <a:srgbClr val="E7E6E6"/>
      </a:lt2>
      <a:accent1>
        <a:srgbClr val="4543E8"/>
      </a:accent1>
      <a:accent2>
        <a:srgbClr val="F95D62"/>
      </a:accent2>
      <a:accent3>
        <a:srgbClr val="25167A"/>
      </a:accent3>
      <a:accent4>
        <a:srgbClr val="E7E6E6"/>
      </a:accent4>
      <a:accent5>
        <a:srgbClr val="FFFFFF"/>
      </a:accent5>
      <a:accent6>
        <a:srgbClr val="000000"/>
      </a:accent6>
      <a:hlink>
        <a:srgbClr val="8F8EF1"/>
      </a:hlink>
      <a:folHlink>
        <a:srgbClr val="8F8EF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vA_HBO-ICT Huisstijl 2015 GD donker.pptx" id="{2807E695-4A48-A340-9D8A-3E97C43BE810}" vid="{BCCECCE2-8924-3947-96C4-D88488A3FCE3}"/>
    </a:ext>
  </a:extLst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3315D38371D148AD8EAB52731EC9BD" ma:contentTypeVersion="2" ma:contentTypeDescription="Een nieuw document maken." ma:contentTypeScope="" ma:versionID="3e4ad841e855bdf60e17a64b3ac4c522">
  <xsd:schema xmlns:xsd="http://www.w3.org/2001/XMLSchema" xmlns:xs="http://www.w3.org/2001/XMLSchema" xmlns:p="http://schemas.microsoft.com/office/2006/metadata/properties" xmlns:ns2="7508efd3-3f04-4761-b968-dd47c32a1739" xmlns:ns3="34b8a7b6-5344-45ab-83f0-554cff71fef0" targetNamespace="http://schemas.microsoft.com/office/2006/metadata/properties" ma:root="true" ma:fieldsID="9ad3ccd628b2911b0a757eb7eeeef46a" ns2:_="" ns3:_="">
    <xsd:import namespace="7508efd3-3f04-4761-b968-dd47c32a1739"/>
    <xsd:import namespace="34b8a7b6-5344-45ab-83f0-554cff71f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Datum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08efd3-3f04-4761-b968-dd47c32a1739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aarde van de document-id" ma:description="De waarde van de document-id die aan dit item is toegewezen." ma:internalName="_dlc_DocId" ma:readOnly="true">
      <xsd:simpleType>
        <xsd:restriction base="dms:Text"/>
      </xsd:simpleType>
    </xsd:element>
    <xsd:element name="_dlc_DocIdUrl" ma:index="9" nillable="true" ma:displayName="Document-id" ma:description="Permanente koppeling naar dit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b8a7b6-5344-45ab-83f0-554cff71fef0" elementFormDefault="qualified">
    <xsd:import namespace="http://schemas.microsoft.com/office/2006/documentManagement/types"/>
    <xsd:import namespace="http://schemas.microsoft.com/office/infopath/2007/PartnerControls"/>
    <xsd:element name="Datum" ma:index="11" nillable="true" ma:displayName="Datum" ma:format="DateOnly" ma:internalName="Datum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 ma:index="12" ma:displayName="Categorie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atum xmlns="34b8a7b6-5344-45ab-83f0-554cff71fef0">2015-04-06T22:00:00+00:00</Datum>
    <_dlc_DocId xmlns="7508efd3-3f04-4761-b968-dd47c32a1739">CKRFM5ZMKWA6-35-180</_dlc_DocId>
    <_dlc_DocIdUrl xmlns="7508efd3-3f04-4761-b968-dd47c32a1739">
      <Url>https://dlwo.dmci.hva.nl/samenwerken/ICT/kern/_layouts/DocIdRedir.aspx?ID=CKRFM5ZMKWA6-35-180</Url>
      <Description>CKRFM5ZMKWA6-35-180</Description>
    </_dlc_DocIdUrl>
  </documentManagement>
</p:properties>
</file>

<file path=customXml/itemProps1.xml><?xml version="1.0" encoding="utf-8"?>
<ds:datastoreItem xmlns:ds="http://schemas.openxmlformats.org/officeDocument/2006/customXml" ds:itemID="{4BDED042-5309-4301-99E5-7A4386BAF9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089E6EE-F2E7-4F6F-ABEB-53BCDE9FF6B0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4ACFF540-E7DA-45DF-8964-4E6C353230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508efd3-3f04-4761-b968-dd47c32a1739"/>
    <ds:schemaRef ds:uri="34b8a7b6-5344-45ab-83f0-554cff71f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868ACA12-9C51-472D-8D4C-5B2491B1B8AF}">
  <ds:schemaRefs>
    <ds:schemaRef ds:uri="http://purl.org/dc/terms/"/>
    <ds:schemaRef ds:uri="http://schemas.openxmlformats.org/package/2006/metadata/core-properties"/>
    <ds:schemaRef ds:uri="7508efd3-3f04-4761-b968-dd47c32a1739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34b8a7b6-5344-45ab-83f0-554cff71fef0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462</TotalTime>
  <Words>427</Words>
  <Application>Microsoft Office PowerPoint</Application>
  <PresentationFormat>On-screen Show (4:3)</PresentationFormat>
  <Paragraphs>131</Paragraphs>
  <Slides>20</Slides>
  <Notes>13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Frutiger LT Std 55 Roman</vt:lpstr>
      <vt:lpstr>Arial</vt:lpstr>
      <vt:lpstr>Frutiger LT Std 45 Light</vt:lpstr>
      <vt:lpstr>Times New Roman</vt:lpstr>
      <vt:lpstr>Consolas</vt:lpstr>
      <vt:lpstr>ＭＳ Ｐゴシック</vt:lpstr>
      <vt:lpstr>HvA_HBO-ICT</vt:lpstr>
      <vt:lpstr>Equation</vt:lpstr>
      <vt:lpstr>Simulation &amp; Physics</vt:lpstr>
      <vt:lpstr>PRACTICAL 1</vt:lpstr>
      <vt:lpstr>Vector2d</vt:lpstr>
      <vt:lpstr>Initialize vector</vt:lpstr>
      <vt:lpstr>Add vectors</vt:lpstr>
      <vt:lpstr>Multiply a vector with a float (scale)</vt:lpstr>
      <vt:lpstr>Motion</vt:lpstr>
      <vt:lpstr>Velocity</vt:lpstr>
      <vt:lpstr>GameObject </vt:lpstr>
      <vt:lpstr>Practical 1</vt:lpstr>
      <vt:lpstr>Bouncing</vt:lpstr>
      <vt:lpstr>Boundaries</vt:lpstr>
      <vt:lpstr>PowerPoint Presentation</vt:lpstr>
      <vt:lpstr>PowerPoint Presentation</vt:lpstr>
      <vt:lpstr>Practical 1</vt:lpstr>
      <vt:lpstr>Gravity</vt:lpstr>
      <vt:lpstr>Acceleration</vt:lpstr>
      <vt:lpstr>Friction</vt:lpstr>
      <vt:lpstr>Inelastic bounce</vt:lpstr>
      <vt:lpstr>Practical 1</vt:lpstr>
    </vt:vector>
  </TitlesOfParts>
  <Manager>s.a.b.van.der.feest@hva.nl</Manager>
  <Company>Hogeschool van Amsterdam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 &amp; Physics</dc:title>
  <dc:subject/>
  <dc:creator>s.a.b.van.der.feest@hva.nl</dc:creator>
  <cp:keywords/>
  <dc:description>HVA HBO-ICT</dc:description>
  <cp:lastModifiedBy>Stephan van der Feest</cp:lastModifiedBy>
  <cp:revision>49</cp:revision>
  <dcterms:created xsi:type="dcterms:W3CDTF">2015-03-27T10:55:41Z</dcterms:created>
  <dcterms:modified xsi:type="dcterms:W3CDTF">2017-04-20T13:50:52Z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0x010100BA3315D38371D148AD8EAB52731EC9BD</vt:lpwstr>
  </property>
  <property fmtid="{D5CDD505-2E9C-101B-9397-08002B2CF9AE}" pid="3" name="_dlc_DocIdItemGuid">
    <vt:lpwstr>55dda64a-ff07-41f3-925f-16574e747c7b</vt:lpwstr>
  </property>
</Properties>
</file>